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685" r:id="rId5"/>
  </p:sldMasterIdLst>
  <p:notesMasterIdLst>
    <p:notesMasterId r:id="rId31"/>
  </p:notesMasterIdLst>
  <p:sldIdLst>
    <p:sldId id="273" r:id="rId6"/>
    <p:sldId id="274" r:id="rId7"/>
    <p:sldId id="275" r:id="rId8"/>
    <p:sldId id="276" r:id="rId9"/>
    <p:sldId id="279" r:id="rId10"/>
    <p:sldId id="280" r:id="rId11"/>
    <p:sldId id="382" r:id="rId12"/>
    <p:sldId id="3395" r:id="rId13"/>
    <p:sldId id="380" r:id="rId14"/>
    <p:sldId id="289" r:id="rId15"/>
    <p:sldId id="283" r:id="rId16"/>
    <p:sldId id="306" r:id="rId17"/>
    <p:sldId id="284" r:id="rId18"/>
    <p:sldId id="3379" r:id="rId19"/>
    <p:sldId id="296" r:id="rId20"/>
    <p:sldId id="3374" r:id="rId21"/>
    <p:sldId id="379" r:id="rId22"/>
    <p:sldId id="3396" r:id="rId23"/>
    <p:sldId id="3377" r:id="rId24"/>
    <p:sldId id="295" r:id="rId25"/>
    <p:sldId id="3397" r:id="rId26"/>
    <p:sldId id="3398" r:id="rId27"/>
    <p:sldId id="298" r:id="rId28"/>
    <p:sldId id="304" r:id="rId29"/>
    <p:sldId id="299"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entury Gothic" panose="020B0604020202020204" charset="0"/>
      <p:regular r:id="rId36"/>
      <p:bold r:id="rId37"/>
      <p:italic r:id="rId38"/>
      <p:boldItalic r:id="rId39"/>
    </p:embeddedFont>
    <p:embeddedFont>
      <p:font typeface="La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719CD-FCF8-4ECB-B62A-79C39067CFF2}" vWet="4" dt="2023-11-07T12:00:23.380"/>
    <p1510:client id="{746847E5-9A8E-3E64-E50D-1368080ED953}" v="513" dt="2023-11-07T12:44:39.240"/>
  </p1510:revLst>
</p1510:revInfo>
</file>

<file path=ppt/tableStyles.xml><?xml version="1.0" encoding="utf-8"?>
<a:tblStyleLst xmlns:a="http://schemas.openxmlformats.org/drawingml/2006/main" def="{5D8DD3F0-FB8D-4028-8FB2-806FFEF10A88}">
  <a:tblStyle styleId="{5D8DD3F0-FB8D-4028-8FB2-806FFEF10A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25D9B7-1051-4AD5-89AD-30C15823646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54D35F-01CF-4506-A6D2-7F798C4C0D9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E6EA"/>
          </a:solidFill>
        </a:fill>
      </a:tcStyle>
    </a:wholeTbl>
    <a:band1H>
      <a:tcTxStyle/>
      <a:tcStyle>
        <a:tcBdr/>
        <a:fill>
          <a:solidFill>
            <a:srgbClr val="EDCAD3"/>
          </a:solidFill>
        </a:fill>
      </a:tcStyle>
    </a:band1H>
    <a:band2H>
      <a:tcTxStyle/>
      <a:tcStyle>
        <a:tcBdr/>
      </a:tcStyle>
    </a:band2H>
    <a:band1V>
      <a:tcTxStyle/>
      <a:tcStyle>
        <a:tcBdr/>
        <a:fill>
          <a:solidFill>
            <a:srgbClr val="EDCAD3"/>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Vause" userId="S::nickvause@bestpracticenet.co.uk::14849996-e2e9-49eb-bb19-1ec6e89ee42c" providerId="AD" clId="Web-{746847E5-9A8E-3E64-E50D-1368080ED953}"/>
    <pc:docChg chg="addSld modSld">
      <pc:chgData name="Nick Vause" userId="S::nickvause@bestpracticenet.co.uk::14849996-e2e9-49eb-bb19-1ec6e89ee42c" providerId="AD" clId="Web-{746847E5-9A8E-3E64-E50D-1368080ED953}" dt="2023-11-07T12:44:36.240" v="514" actId="20577"/>
      <pc:docMkLst>
        <pc:docMk/>
      </pc:docMkLst>
      <pc:sldChg chg="addSp delSp modSp">
        <pc:chgData name="Nick Vause" userId="S::nickvause@bestpracticenet.co.uk::14849996-e2e9-49eb-bb19-1ec6e89ee42c" providerId="AD" clId="Web-{746847E5-9A8E-3E64-E50D-1368080ED953}" dt="2023-11-07T12:10:38.327" v="134" actId="1076"/>
        <pc:sldMkLst>
          <pc:docMk/>
          <pc:sldMk cId="0" sldId="295"/>
        </pc:sldMkLst>
        <pc:spChg chg="mod">
          <ac:chgData name="Nick Vause" userId="S::nickvause@bestpracticenet.co.uk::14849996-e2e9-49eb-bb19-1ec6e89ee42c" providerId="AD" clId="Web-{746847E5-9A8E-3E64-E50D-1368080ED953}" dt="2023-11-07T12:09:57.653" v="127" actId="20577"/>
          <ac:spMkLst>
            <pc:docMk/>
            <pc:sldMk cId="0" sldId="295"/>
            <ac:spMk id="540" creationId="{00000000-0000-0000-0000-000000000000}"/>
          </ac:spMkLst>
        </pc:spChg>
        <pc:picChg chg="add del mod">
          <ac:chgData name="Nick Vause" userId="S::nickvause@bestpracticenet.co.uk::14849996-e2e9-49eb-bb19-1ec6e89ee42c" providerId="AD" clId="Web-{746847E5-9A8E-3E64-E50D-1368080ED953}" dt="2023-11-07T12:09:14.572" v="114"/>
          <ac:picMkLst>
            <pc:docMk/>
            <pc:sldMk cId="0" sldId="295"/>
            <ac:picMk id="3" creationId="{E3551A59-E73B-8718-4120-51E0114349B8}"/>
          </ac:picMkLst>
        </pc:picChg>
        <pc:picChg chg="add mod">
          <ac:chgData name="Nick Vause" userId="S::nickvause@bestpracticenet.co.uk::14849996-e2e9-49eb-bb19-1ec6e89ee42c" providerId="AD" clId="Web-{746847E5-9A8E-3E64-E50D-1368080ED953}" dt="2023-11-07T12:10:38.327" v="134" actId="1076"/>
          <ac:picMkLst>
            <pc:docMk/>
            <pc:sldMk cId="0" sldId="295"/>
            <ac:picMk id="4" creationId="{4373D450-8CF2-57F5-603D-23D5E976FA6E}"/>
          </ac:picMkLst>
        </pc:picChg>
      </pc:sldChg>
      <pc:sldChg chg="modSp new">
        <pc:chgData name="Nick Vause" userId="S::nickvause@bestpracticenet.co.uk::14849996-e2e9-49eb-bb19-1ec6e89ee42c" providerId="AD" clId="Web-{746847E5-9A8E-3E64-E50D-1368080ED953}" dt="2023-11-07T12:30:44.693" v="386" actId="20577"/>
        <pc:sldMkLst>
          <pc:docMk/>
          <pc:sldMk cId="4206187913" sldId="3397"/>
        </pc:sldMkLst>
        <pc:spChg chg="mod">
          <ac:chgData name="Nick Vause" userId="S::nickvause@bestpracticenet.co.uk::14849996-e2e9-49eb-bb19-1ec6e89ee42c" providerId="AD" clId="Web-{746847E5-9A8E-3E64-E50D-1368080ED953}" dt="2023-11-07T12:11:57.738" v="142" actId="20577"/>
          <ac:spMkLst>
            <pc:docMk/>
            <pc:sldMk cId="4206187913" sldId="3397"/>
            <ac:spMk id="2" creationId="{7F590E4E-63FB-514D-25F9-BB263721AE97}"/>
          </ac:spMkLst>
        </pc:spChg>
        <pc:spChg chg="mod">
          <ac:chgData name="Nick Vause" userId="S::nickvause@bestpracticenet.co.uk::14849996-e2e9-49eb-bb19-1ec6e89ee42c" providerId="AD" clId="Web-{746847E5-9A8E-3E64-E50D-1368080ED953}" dt="2023-11-07T12:30:44.693" v="386" actId="20577"/>
          <ac:spMkLst>
            <pc:docMk/>
            <pc:sldMk cId="4206187913" sldId="3397"/>
            <ac:spMk id="3" creationId="{2CA02864-4FF8-D079-86E7-90F095B1FEDA}"/>
          </ac:spMkLst>
        </pc:spChg>
      </pc:sldChg>
      <pc:sldChg chg="addSp modSp new">
        <pc:chgData name="Nick Vause" userId="S::nickvause@bestpracticenet.co.uk::14849996-e2e9-49eb-bb19-1ec6e89ee42c" providerId="AD" clId="Web-{746847E5-9A8E-3E64-E50D-1368080ED953}" dt="2023-11-07T12:44:36.240" v="514" actId="20577"/>
        <pc:sldMkLst>
          <pc:docMk/>
          <pc:sldMk cId="2953697108" sldId="3398"/>
        </pc:sldMkLst>
        <pc:spChg chg="mod">
          <ac:chgData name="Nick Vause" userId="S::nickvause@bestpracticenet.co.uk::14849996-e2e9-49eb-bb19-1ec6e89ee42c" providerId="AD" clId="Web-{746847E5-9A8E-3E64-E50D-1368080ED953}" dt="2023-11-07T12:31:35.868" v="402" actId="20577"/>
          <ac:spMkLst>
            <pc:docMk/>
            <pc:sldMk cId="2953697108" sldId="3398"/>
            <ac:spMk id="2" creationId="{69A3C74B-188F-26F3-4B16-A422FD069892}"/>
          </ac:spMkLst>
        </pc:spChg>
        <pc:spChg chg="mod">
          <ac:chgData name="Nick Vause" userId="S::nickvause@bestpracticenet.co.uk::14849996-e2e9-49eb-bb19-1ec6e89ee42c" providerId="AD" clId="Web-{746847E5-9A8E-3E64-E50D-1368080ED953}" dt="2023-11-07T12:44:36.240" v="514" actId="20577"/>
          <ac:spMkLst>
            <pc:docMk/>
            <pc:sldMk cId="2953697108" sldId="3398"/>
            <ac:spMk id="3" creationId="{D8D8AD28-E300-FE82-AA08-7D5105ECE290}"/>
          </ac:spMkLst>
        </pc:spChg>
        <pc:picChg chg="add mod">
          <ac:chgData name="Nick Vause" userId="S::nickvause@bestpracticenet.co.uk::14849996-e2e9-49eb-bb19-1ec6e89ee42c" providerId="AD" clId="Web-{746847E5-9A8E-3E64-E50D-1368080ED953}" dt="2023-11-07T12:43:21.580" v="474" actId="1076"/>
          <ac:picMkLst>
            <pc:docMk/>
            <pc:sldMk cId="2953697108" sldId="3398"/>
            <ac:picMk id="4" creationId="{A7F6658F-1D05-2FC9-68BA-65790553FC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2cb20d2096_0_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12cb20d2096_0_374: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endParaRPr/>
          </a:p>
        </p:txBody>
      </p:sp>
      <p:sp>
        <p:nvSpPr>
          <p:cNvPr id="286" name="Google Shape;286;g12cb20d2096_0_374: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a:t>Timing</a:t>
            </a:r>
            <a:r>
              <a:rPr lang="en-US" sz="1200"/>
              <a:t> – </a:t>
            </a:r>
            <a:r>
              <a:rPr lang="en-US"/>
              <a:t>4 mins</a:t>
            </a:r>
          </a:p>
          <a:p>
            <a:endParaRPr lang="en-US"/>
          </a:p>
          <a:p>
            <a:r>
              <a:rPr lang="en-US"/>
              <a:t>Run through the overview of Year 2.</a:t>
            </a:r>
          </a:p>
        </p:txBody>
      </p:sp>
      <p:sp>
        <p:nvSpPr>
          <p:cNvPr id="4" name="Slide Number Placeholder 3"/>
          <p:cNvSpPr>
            <a:spLocks noGrp="1"/>
          </p:cNvSpPr>
          <p:nvPr>
            <p:ph type="sldNum" sz="quarter" idx="5"/>
          </p:nvPr>
        </p:nvSpPr>
        <p:spPr/>
        <p:txBody>
          <a:bodyPr/>
          <a:lstStyle/>
          <a:p>
            <a:fld id="{4764D44F-5A3F-40F0-AAE4-35467F56C333}" type="slidenum">
              <a:rPr lang="en-GB" smtClean="0"/>
              <a:t>12</a:t>
            </a:fld>
            <a:endParaRPr lang="en-GB"/>
          </a:p>
        </p:txBody>
      </p:sp>
    </p:spTree>
    <p:extLst>
      <p:ext uri="{BB962C8B-B14F-4D97-AF65-F5344CB8AC3E}">
        <p14:creationId xmlns:p14="http://schemas.microsoft.com/office/powerpoint/2010/main" val="2935332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2cb20d2096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12cb20d2096_0_519: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r>
              <a:rPr lang="en-GB"/>
              <a:t>Year 2 is the opportunity for ECTs to deepen their understanding of the Early Career Framework and to develop their repertoire of teacher practices. Becoming a skilled teacher is largely about knowing which approach to take in which situation. In our Early Career Professional Development Programme, ECTs continue to benefit from the guidance of their mentors. They will revisit the ECF Standards and have the opportunity to return, as needed, to any of their learning from Year 1. As before, they will conduct an audit for each module, which will help them to focus on the areas they most need to develop. </a:t>
            </a:r>
            <a:endParaRPr/>
          </a:p>
        </p:txBody>
      </p:sp>
      <p:sp>
        <p:nvSpPr>
          <p:cNvPr id="442" name="Google Shape;442;g12cb20d2096_0_519: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13</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2cb20d2096_0_6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12cb20d2096_0_610: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r>
              <a:rPr lang="en-GB"/>
              <a:t>Tom to pdf</a:t>
            </a:r>
            <a:endParaRPr/>
          </a:p>
        </p:txBody>
      </p:sp>
      <p:sp>
        <p:nvSpPr>
          <p:cNvPr id="545" name="Google Shape;545;g12cb20d2096_0_610: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15</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18</a:t>
            </a:fld>
            <a:endParaRPr lang="en-GB"/>
          </a:p>
        </p:txBody>
      </p:sp>
    </p:spTree>
    <p:extLst>
      <p:ext uri="{BB962C8B-B14F-4D97-AF65-F5344CB8AC3E}">
        <p14:creationId xmlns:p14="http://schemas.microsoft.com/office/powerpoint/2010/main" val="2677651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2cb20d2096_0_6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12cb20d2096_0_603: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r>
              <a:rPr lang="en-GB"/>
              <a:t>Tom to pdf</a:t>
            </a:r>
            <a:endParaRPr/>
          </a:p>
        </p:txBody>
      </p:sp>
      <p:sp>
        <p:nvSpPr>
          <p:cNvPr id="537" name="Google Shape;537;g12cb20d2096_0_603: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20</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2cb20d2096_0_6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12cb20d2096_0_625: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r>
              <a:rPr lang="en-GB"/>
              <a:t>Tom to pdf</a:t>
            </a:r>
            <a:endParaRPr/>
          </a:p>
        </p:txBody>
      </p:sp>
      <p:sp>
        <p:nvSpPr>
          <p:cNvPr id="562" name="Google Shape;562;g12cb20d2096_0_625: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23</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c293cee8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1c293cee8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19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2cb20d2096_0_6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12cb20d2096_0_633: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endParaRPr/>
          </a:p>
        </p:txBody>
      </p:sp>
      <p:sp>
        <p:nvSpPr>
          <p:cNvPr id="571" name="Google Shape;571;g12cb20d2096_0_633: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25</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cb20d2096_0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12cb20d2096_0_381: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381000" lvl="0" indent="-368300" algn="l" rtl="0">
              <a:spcBef>
                <a:spcPts val="0"/>
              </a:spcBef>
              <a:spcAft>
                <a:spcPts val="0"/>
              </a:spcAft>
              <a:buClr>
                <a:srgbClr val="1E73B8"/>
              </a:buClr>
              <a:buSzPts val="1200"/>
              <a:buFont typeface="Noto Sans Symbols"/>
              <a:buChar char="▪"/>
            </a:pPr>
            <a:r>
              <a:rPr lang="en-GB" sz="1200">
                <a:solidFill>
                  <a:srgbClr val="3A3A3A"/>
                </a:solidFill>
                <a:latin typeface="Calibri"/>
                <a:ea typeface="Calibri"/>
                <a:cs typeface="Calibri"/>
                <a:sym typeface="Calibri"/>
              </a:rPr>
              <a:t>Understand and plan for local needs</a:t>
            </a:r>
            <a:endParaRPr sz="1200">
              <a:latin typeface="Calibri"/>
              <a:ea typeface="Calibri"/>
              <a:cs typeface="Calibri"/>
              <a:sym typeface="Calibri"/>
            </a:endParaRPr>
          </a:p>
          <a:p>
            <a:pPr marL="381000" lvl="0" indent="-368300" algn="l" rtl="0">
              <a:spcBef>
                <a:spcPts val="800"/>
              </a:spcBef>
              <a:spcAft>
                <a:spcPts val="0"/>
              </a:spcAft>
              <a:buClr>
                <a:srgbClr val="1E73B8"/>
              </a:buClr>
              <a:buSzPts val="1200"/>
              <a:buFont typeface="Noto Sans Symbols"/>
              <a:buChar char="▪"/>
            </a:pPr>
            <a:r>
              <a:rPr lang="en-GB" sz="1200">
                <a:solidFill>
                  <a:srgbClr val="3A3A3A"/>
                </a:solidFill>
                <a:latin typeface="Calibri"/>
                <a:ea typeface="Calibri"/>
                <a:cs typeface="Calibri"/>
                <a:sym typeface="Calibri"/>
              </a:rPr>
              <a:t>Provide locally delivered high-quality CPD</a:t>
            </a:r>
            <a:endParaRPr sz="1200">
              <a:latin typeface="Calibri"/>
              <a:ea typeface="Calibri"/>
              <a:cs typeface="Calibri"/>
              <a:sym typeface="Calibri"/>
            </a:endParaRPr>
          </a:p>
          <a:p>
            <a:pPr marL="381000" lvl="0" indent="-368300" algn="l" rtl="0">
              <a:spcBef>
                <a:spcPts val="800"/>
              </a:spcBef>
              <a:spcAft>
                <a:spcPts val="0"/>
              </a:spcAft>
              <a:buClr>
                <a:srgbClr val="1E73B8"/>
              </a:buClr>
              <a:buSzPts val="1200"/>
              <a:buFont typeface="Noto Sans Symbols"/>
              <a:buChar char="▪"/>
            </a:pPr>
            <a:r>
              <a:rPr lang="en-GB" sz="1200">
                <a:solidFill>
                  <a:srgbClr val="3A3A3A"/>
                </a:solidFill>
                <a:latin typeface="Calibri"/>
                <a:ea typeface="Calibri"/>
                <a:cs typeface="Calibri"/>
                <a:sym typeface="Calibri"/>
              </a:rPr>
              <a:t>Create programmes that provide challenge and rigour</a:t>
            </a:r>
            <a:endParaRPr sz="1200">
              <a:latin typeface="Calibri"/>
              <a:ea typeface="Calibri"/>
              <a:cs typeface="Calibri"/>
              <a:sym typeface="Calibri"/>
            </a:endParaRPr>
          </a:p>
          <a:p>
            <a:pPr marL="381000" lvl="0" indent="-368300" algn="l" rtl="0">
              <a:spcBef>
                <a:spcPts val="800"/>
              </a:spcBef>
              <a:spcAft>
                <a:spcPts val="0"/>
              </a:spcAft>
              <a:buClr>
                <a:srgbClr val="1E73B8"/>
              </a:buClr>
              <a:buSzPts val="1200"/>
              <a:buFont typeface="Noto Sans Symbols"/>
              <a:buChar char="▪"/>
            </a:pPr>
            <a:r>
              <a:rPr lang="en-GB" sz="1200">
                <a:solidFill>
                  <a:srgbClr val="3A3A3A"/>
                </a:solidFill>
                <a:latin typeface="Calibri"/>
                <a:ea typeface="Calibri"/>
                <a:cs typeface="Calibri"/>
                <a:sym typeface="Calibri"/>
              </a:rPr>
              <a:t>Give a personalised wrap-around support offer for </a:t>
            </a:r>
            <a:r>
              <a:rPr lang="en-GB" sz="1200" b="1">
                <a:solidFill>
                  <a:srgbClr val="3A3A3A"/>
                </a:solidFill>
                <a:latin typeface="Calibri"/>
                <a:ea typeface="Calibri"/>
                <a:cs typeface="Calibri"/>
                <a:sym typeface="Calibri"/>
              </a:rPr>
              <a:t>all </a:t>
            </a:r>
            <a:r>
              <a:rPr lang="en-GB" sz="1200">
                <a:solidFill>
                  <a:srgbClr val="3A3A3A"/>
                </a:solidFill>
                <a:latin typeface="Calibri"/>
                <a:ea typeface="Calibri"/>
                <a:cs typeface="Calibri"/>
                <a:sym typeface="Calibri"/>
              </a:rPr>
              <a:t>learners</a:t>
            </a:r>
            <a:endParaRPr sz="1200">
              <a:latin typeface="Calibri"/>
              <a:ea typeface="Calibri"/>
              <a:cs typeface="Calibri"/>
              <a:sym typeface="Calibri"/>
            </a:endParaRPr>
          </a:p>
          <a:p>
            <a:pPr marL="381000" lvl="0" indent="-368300" algn="l" rtl="0">
              <a:spcBef>
                <a:spcPts val="800"/>
              </a:spcBef>
              <a:spcAft>
                <a:spcPts val="0"/>
              </a:spcAft>
              <a:buClr>
                <a:srgbClr val="1E73B8"/>
              </a:buClr>
              <a:buSzPts val="1200"/>
              <a:buFont typeface="Noto Sans Symbols"/>
              <a:buChar char="▪"/>
            </a:pPr>
            <a:r>
              <a:rPr lang="en-GB" sz="1200">
                <a:solidFill>
                  <a:srgbClr val="3A3A3A"/>
                </a:solidFill>
                <a:latin typeface="Calibri"/>
                <a:ea typeface="Calibri"/>
                <a:cs typeface="Calibri"/>
                <a:sym typeface="Calibri"/>
              </a:rPr>
              <a:t>Provide alternate funding opportunities for </a:t>
            </a:r>
            <a:r>
              <a:rPr lang="en-GB" sz="1200" b="1">
                <a:solidFill>
                  <a:srgbClr val="3A3A3A"/>
                </a:solidFill>
                <a:latin typeface="Calibri"/>
                <a:ea typeface="Calibri"/>
                <a:cs typeface="Calibri"/>
                <a:sym typeface="Calibri"/>
              </a:rPr>
              <a:t>all </a:t>
            </a:r>
            <a:r>
              <a:rPr lang="en-GB" sz="1200">
                <a:solidFill>
                  <a:srgbClr val="3A3A3A"/>
                </a:solidFill>
                <a:latin typeface="Calibri"/>
                <a:ea typeface="Calibri"/>
                <a:cs typeface="Calibri"/>
                <a:sym typeface="Calibri"/>
              </a:rPr>
              <a:t>schools</a:t>
            </a:r>
            <a:endParaRPr sz="1200">
              <a:latin typeface="Calibri"/>
              <a:ea typeface="Calibri"/>
              <a:cs typeface="Calibri"/>
              <a:sym typeface="Calibri"/>
            </a:endParaRPr>
          </a:p>
          <a:p>
            <a:pPr marL="381000" lvl="0" indent="-368300" algn="l" rtl="0">
              <a:spcBef>
                <a:spcPts val="800"/>
              </a:spcBef>
              <a:spcAft>
                <a:spcPts val="0"/>
              </a:spcAft>
              <a:buClr>
                <a:srgbClr val="1E73B8"/>
              </a:buClr>
              <a:buSzPts val="1200"/>
              <a:buFont typeface="Noto Sans Symbols"/>
              <a:buChar char="▪"/>
            </a:pPr>
            <a:r>
              <a:rPr lang="en-GB" sz="1200">
                <a:solidFill>
                  <a:srgbClr val="3A3A3A"/>
                </a:solidFill>
                <a:latin typeface="Calibri"/>
                <a:ea typeface="Calibri"/>
                <a:cs typeface="Calibri"/>
                <a:sym typeface="Calibri"/>
              </a:rPr>
              <a:t>Enable collaborative opportunities beyond local school network</a:t>
            </a:r>
            <a:endParaRPr sz="1200">
              <a:latin typeface="Calibri"/>
              <a:ea typeface="Calibri"/>
              <a:cs typeface="Calibri"/>
              <a:sym typeface="Calibri"/>
            </a:endParaRPr>
          </a:p>
          <a:p>
            <a:pPr marL="381000" lvl="0" indent="-368300" algn="l" rtl="0">
              <a:spcBef>
                <a:spcPts val="800"/>
              </a:spcBef>
              <a:spcAft>
                <a:spcPts val="0"/>
              </a:spcAft>
              <a:buClr>
                <a:srgbClr val="1E73B8"/>
              </a:buClr>
              <a:buSzPts val="1200"/>
              <a:buFont typeface="Noto Sans Symbols"/>
              <a:buChar char="▪"/>
            </a:pPr>
            <a:r>
              <a:rPr lang="en-GB" sz="1200">
                <a:solidFill>
                  <a:srgbClr val="3A3A3A"/>
                </a:solidFill>
                <a:latin typeface="Calibri"/>
                <a:ea typeface="Calibri"/>
                <a:cs typeface="Calibri"/>
                <a:sym typeface="Calibri"/>
              </a:rPr>
              <a:t>Recognise talent and plan for succession</a:t>
            </a:r>
            <a:endParaRPr sz="1200">
              <a:latin typeface="Calibri"/>
              <a:ea typeface="Calibri"/>
              <a:cs typeface="Calibri"/>
              <a:sym typeface="Calibri"/>
            </a:endParaRPr>
          </a:p>
          <a:p>
            <a:pPr marL="381000" lvl="0" indent="-368300" algn="l" rtl="0">
              <a:spcBef>
                <a:spcPts val="800"/>
              </a:spcBef>
              <a:spcAft>
                <a:spcPts val="0"/>
              </a:spcAft>
              <a:buClr>
                <a:srgbClr val="1E73B8"/>
              </a:buClr>
              <a:buSzPts val="1200"/>
              <a:buFont typeface="Noto Sans Symbols"/>
              <a:buChar char="▪"/>
            </a:pPr>
            <a:r>
              <a:rPr lang="en-GB" sz="1200">
                <a:solidFill>
                  <a:srgbClr val="3A3A3A"/>
                </a:solidFill>
                <a:latin typeface="Calibri"/>
                <a:ea typeface="Calibri"/>
                <a:cs typeface="Calibri"/>
                <a:sym typeface="Calibri"/>
              </a:rPr>
              <a:t>Develop and nurture local leaders of CPD</a:t>
            </a:r>
            <a:endParaRPr/>
          </a:p>
        </p:txBody>
      </p:sp>
      <p:sp>
        <p:nvSpPr>
          <p:cNvPr id="294" name="Google Shape;294;g12cb20d2096_0_381: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cb20d2096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12cb20d2096_0_411: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r>
              <a:rPr lang="en-GB"/>
              <a:t>The currriulum is ambitious and well planned (Vision for Excellence)</a:t>
            </a:r>
            <a:endParaRPr/>
          </a:p>
          <a:p>
            <a:pPr marL="165100" lvl="0" indent="-165100" algn="l" rtl="0">
              <a:spcBef>
                <a:spcPts val="0"/>
              </a:spcBef>
              <a:spcAft>
                <a:spcPts val="0"/>
              </a:spcAft>
              <a:buClr>
                <a:schemeClr val="dk1"/>
              </a:buClr>
              <a:buSzPts val="1200"/>
              <a:buFont typeface="Arial"/>
              <a:buChar char="•"/>
            </a:pPr>
            <a:r>
              <a:rPr lang="en-GB"/>
              <a:t>We have a clear vision and expectations</a:t>
            </a:r>
            <a:endParaRPr/>
          </a:p>
          <a:p>
            <a:pPr marL="165100" lvl="0" indent="-165100" algn="l" rtl="0">
              <a:spcBef>
                <a:spcPts val="0"/>
              </a:spcBef>
              <a:spcAft>
                <a:spcPts val="0"/>
              </a:spcAft>
              <a:buClr>
                <a:schemeClr val="dk1"/>
              </a:buClr>
              <a:buSzPts val="1200"/>
              <a:buFont typeface="Arial"/>
              <a:buChar char="•"/>
            </a:pPr>
            <a:r>
              <a:rPr lang="en-GB"/>
              <a:t>We have defined the values in what we are expecting to see</a:t>
            </a:r>
            <a:endParaRPr/>
          </a:p>
          <a:p>
            <a:pPr marL="165100" lvl="0" indent="-165100" algn="l" rtl="0">
              <a:spcBef>
                <a:spcPts val="0"/>
              </a:spcBef>
              <a:spcAft>
                <a:spcPts val="0"/>
              </a:spcAft>
              <a:buClr>
                <a:schemeClr val="dk1"/>
              </a:buClr>
              <a:buSzPts val="1200"/>
              <a:buFont typeface="Arial"/>
              <a:buChar char="•"/>
            </a:pPr>
            <a:r>
              <a:rPr lang="en-GB"/>
              <a:t>Standards and expectations are in place for workforce and their training</a:t>
            </a:r>
            <a:endParaRPr/>
          </a:p>
          <a:p>
            <a:pPr marL="165100" lvl="0" indent="-165100" algn="l" rtl="0">
              <a:spcBef>
                <a:spcPts val="0"/>
              </a:spcBef>
              <a:spcAft>
                <a:spcPts val="0"/>
              </a:spcAft>
              <a:buClr>
                <a:schemeClr val="dk1"/>
              </a:buClr>
              <a:buSzPts val="1200"/>
              <a:buFont typeface="Arial"/>
              <a:buChar char="•"/>
            </a:pPr>
            <a:r>
              <a:rPr lang="en-GB"/>
              <a:t>We have gained commitment to these values and our adult learning approach with (</a:t>
            </a:r>
            <a:r>
              <a:rPr lang="en-GB">
                <a:solidFill>
                  <a:srgbClr val="FF0000"/>
                </a:solidFill>
                <a:highlight>
                  <a:srgbClr val="FFFF00"/>
                </a:highlight>
              </a:rPr>
              <a:t>briefings)</a:t>
            </a:r>
            <a:r>
              <a:rPr lang="en-GB"/>
              <a:t> with delivery partners, pre application and at induction with participants</a:t>
            </a:r>
            <a:endParaRPr/>
          </a:p>
          <a:p>
            <a:pPr marL="165100" lvl="0" indent="-165100" algn="l" rtl="0">
              <a:spcBef>
                <a:spcPts val="0"/>
              </a:spcBef>
              <a:spcAft>
                <a:spcPts val="0"/>
              </a:spcAft>
              <a:buClr>
                <a:schemeClr val="dk1"/>
              </a:buClr>
              <a:buSzPts val="1200"/>
              <a:buFont typeface="Arial"/>
              <a:buChar char="•"/>
            </a:pPr>
            <a:r>
              <a:rPr lang="en-GB"/>
              <a:t>Formation of the advisory board and their purpose and role</a:t>
            </a:r>
            <a:endParaRPr/>
          </a:p>
          <a:p>
            <a:pPr marL="165100" lvl="0" indent="-165100" algn="l" rtl="0">
              <a:spcBef>
                <a:spcPts val="0"/>
              </a:spcBef>
              <a:spcAft>
                <a:spcPts val="0"/>
              </a:spcAft>
              <a:buClr>
                <a:schemeClr val="dk1"/>
              </a:buClr>
              <a:buSzPts val="1200"/>
              <a:buFont typeface="Arial"/>
              <a:buChar char="•"/>
            </a:pPr>
            <a:r>
              <a:rPr lang="en-GB"/>
              <a:t>Clearly defined roles and responsibilities for each programme</a:t>
            </a:r>
            <a:endParaRPr/>
          </a:p>
          <a:p>
            <a:pPr marL="165100" lvl="0" indent="-8890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GB"/>
              <a:t>Embedded through delivery partner brefings, workforce training and continual improvement offered through upskill training.  Evaluations (feedback and feed forward allows us to improvement the programme delivery and content – informing future improvement)</a:t>
            </a:r>
            <a:endParaRPr/>
          </a:p>
          <a:p>
            <a:pPr marL="0" lvl="0" indent="0" algn="l" rtl="0">
              <a:spcBef>
                <a:spcPts val="0"/>
              </a:spcBef>
              <a:spcAft>
                <a:spcPts val="0"/>
              </a:spcAft>
              <a:buClr>
                <a:schemeClr val="dk1"/>
              </a:buClr>
              <a:buSzPts val="1200"/>
              <a:buFont typeface="Arial"/>
              <a:buNone/>
            </a:pPr>
            <a:endParaRPr/>
          </a:p>
          <a:p>
            <a:pPr marL="165100" lvl="0" indent="-88900" algn="l" rtl="0">
              <a:spcBef>
                <a:spcPts val="0"/>
              </a:spcBef>
              <a:spcAft>
                <a:spcPts val="0"/>
              </a:spcAft>
              <a:buClr>
                <a:schemeClr val="dk1"/>
              </a:buClr>
              <a:buSzPts val="1200"/>
              <a:buFont typeface="Arial"/>
              <a:buNone/>
            </a:pPr>
            <a:endParaRPr/>
          </a:p>
        </p:txBody>
      </p:sp>
      <p:sp>
        <p:nvSpPr>
          <p:cNvPr id="325" name="Google Shape;325;g12cb20d2096_0_411: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2cb20d2096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2cb20d2096_0_417: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endParaRPr/>
          </a:p>
        </p:txBody>
      </p:sp>
      <p:sp>
        <p:nvSpPr>
          <p:cNvPr id="332" name="Google Shape;332;g12cb20d2096_0_417: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cb20d2096_0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2cb20d2096_0_439: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endParaRPr/>
          </a:p>
        </p:txBody>
      </p:sp>
      <p:sp>
        <p:nvSpPr>
          <p:cNvPr id="357" name="Google Shape;357;g12cb20d2096_0_439: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cb20d2096_0_446:notes"/>
          <p:cNvSpPr txBox="1">
            <a:spLocks noGrp="1"/>
          </p:cNvSpPr>
          <p:nvPr>
            <p:ph type="body" idx="1"/>
          </p:nvPr>
        </p:nvSpPr>
        <p:spPr>
          <a:xfrm>
            <a:off x="685800"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12cb20d2096_0_4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buNone/>
            </a:pPr>
            <a:endParaRPr lang="en-GB"/>
          </a:p>
        </p:txBody>
      </p:sp>
      <p:sp>
        <p:nvSpPr>
          <p:cNvPr id="4" name="Slide Number Placeholder 3"/>
          <p:cNvSpPr>
            <a:spLocks noGrp="1"/>
          </p:cNvSpPr>
          <p:nvPr>
            <p:ph type="sldNum" sz="quarter" idx="5"/>
          </p:nvPr>
        </p:nvSpPr>
        <p:spPr/>
        <p:txBody>
          <a:bodyPr/>
          <a:lstStyle/>
          <a:p>
            <a:fld id="{4764D44F-5A3F-40F0-AAE4-35467F56C333}" type="slidenum">
              <a:rPr lang="en-GB" smtClean="0"/>
              <a:t>9</a:t>
            </a:fld>
            <a:endParaRPr lang="en-GB"/>
          </a:p>
        </p:txBody>
      </p:sp>
    </p:spTree>
    <p:extLst>
      <p:ext uri="{BB962C8B-B14F-4D97-AF65-F5344CB8AC3E}">
        <p14:creationId xmlns:p14="http://schemas.microsoft.com/office/powerpoint/2010/main" val="253347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2cb20d2096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12cb20d2096_0_558: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r>
              <a:rPr lang="en-GB"/>
              <a:t>This will differ from an appropriate body point of view</a:t>
            </a:r>
            <a:endParaRPr/>
          </a:p>
        </p:txBody>
      </p:sp>
      <p:sp>
        <p:nvSpPr>
          <p:cNvPr id="486" name="Google Shape;486;g12cb20d2096_0_558: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10</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2cb20d2096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12cb20d2096_0_512:notes"/>
          <p:cNvSpPr txBox="1">
            <a:spLocks noGrp="1"/>
          </p:cNvSpPr>
          <p:nvPr>
            <p:ph type="body" idx="1"/>
          </p:nvPr>
        </p:nvSpPr>
        <p:spPr>
          <a:xfrm>
            <a:off x="685800" y="4400556"/>
            <a:ext cx="5486400" cy="3600600"/>
          </a:xfrm>
          <a:prstGeom prst="rect">
            <a:avLst/>
          </a:prstGeom>
          <a:noFill/>
          <a:ln>
            <a:noFill/>
          </a:ln>
        </p:spPr>
        <p:txBody>
          <a:bodyPr spcFirstLastPara="1" wrap="square" lIns="93500" tIns="46750" rIns="93500" bIns="46750" anchor="t" anchorCtr="0">
            <a:noAutofit/>
          </a:bodyPr>
          <a:lstStyle/>
          <a:p>
            <a:pPr marL="0" lvl="0" indent="0" algn="l" rtl="0">
              <a:spcBef>
                <a:spcPts val="0"/>
              </a:spcBef>
              <a:spcAft>
                <a:spcPts val="0"/>
              </a:spcAft>
              <a:buNone/>
            </a:pPr>
            <a:endParaRPr/>
          </a:p>
        </p:txBody>
      </p:sp>
      <p:sp>
        <p:nvSpPr>
          <p:cNvPr id="434" name="Google Shape;434;g12cb20d2096_0_512:notes"/>
          <p:cNvSpPr txBox="1">
            <a:spLocks noGrp="1"/>
          </p:cNvSpPr>
          <p:nvPr>
            <p:ph type="sldNum" idx="12"/>
          </p:nvPr>
        </p:nvSpPr>
        <p:spPr>
          <a:xfrm>
            <a:off x="3884613" y="8685225"/>
            <a:ext cx="2971800" cy="458700"/>
          </a:xfrm>
          <a:prstGeom prst="rect">
            <a:avLst/>
          </a:prstGeom>
          <a:noFill/>
          <a:ln>
            <a:noFill/>
          </a:ln>
        </p:spPr>
        <p:txBody>
          <a:bodyPr spcFirstLastPara="1" wrap="square" lIns="93500" tIns="46750" rIns="93500" bIns="46750" anchor="b" anchorCtr="0">
            <a:noAutofit/>
          </a:bodyPr>
          <a:lstStyle/>
          <a:p>
            <a:pPr marL="0" lvl="0" indent="0" algn="r" rtl="0">
              <a:spcBef>
                <a:spcPts val="0"/>
              </a:spcBef>
              <a:spcAft>
                <a:spcPts val="0"/>
              </a:spcAft>
              <a:buNone/>
            </a:pPr>
            <a:fld id="{00000000-1234-1234-1234-123412341234}" type="slidenum">
              <a:rPr lang="en-GB" sz="1400"/>
              <a:t>11</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PN OLP Slide Title with Picture">
  <p:cSld name="BPN OLP Slide Title with Picture">
    <p:spTree>
      <p:nvGrpSpPr>
        <p:cNvPr id="1" name="Shape 91"/>
        <p:cNvGrpSpPr/>
        <p:nvPr/>
      </p:nvGrpSpPr>
      <p:grpSpPr>
        <a:xfrm>
          <a:off x="0" y="0"/>
          <a:ext cx="0" cy="0"/>
          <a:chOff x="0" y="0"/>
          <a:chExt cx="0" cy="0"/>
        </a:xfrm>
      </p:grpSpPr>
      <p:pic>
        <p:nvPicPr>
          <p:cNvPr id="92" name="Google Shape;92;p22"/>
          <p:cNvPicPr preferRelativeResize="0"/>
          <p:nvPr/>
        </p:nvPicPr>
        <p:blipFill rotWithShape="1">
          <a:blip r:embed="rId2">
            <a:alphaModFix/>
          </a:blip>
          <a:srcRect/>
          <a:stretch/>
        </p:blipFill>
        <p:spPr>
          <a:xfrm>
            <a:off x="3106" y="2250"/>
            <a:ext cx="9136429" cy="5139244"/>
          </a:xfrm>
          <a:prstGeom prst="rect">
            <a:avLst/>
          </a:prstGeom>
          <a:noFill/>
          <a:ln>
            <a:noFill/>
          </a:ln>
        </p:spPr>
      </p:pic>
      <p:sp>
        <p:nvSpPr>
          <p:cNvPr id="93" name="Google Shape;93;p22"/>
          <p:cNvSpPr txBox="1">
            <a:spLocks noGrp="1"/>
          </p:cNvSpPr>
          <p:nvPr>
            <p:ph type="ctrTitle"/>
          </p:nvPr>
        </p:nvSpPr>
        <p:spPr>
          <a:xfrm>
            <a:off x="1143001" y="2579205"/>
            <a:ext cx="3147900" cy="14307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000"/>
              <a:buFont typeface="Calibri"/>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22"/>
          <p:cNvSpPr txBox="1">
            <a:spLocks noGrp="1"/>
          </p:cNvSpPr>
          <p:nvPr>
            <p:ph type="subTitle" idx="1"/>
          </p:nvPr>
        </p:nvSpPr>
        <p:spPr>
          <a:xfrm>
            <a:off x="1143000" y="4234071"/>
            <a:ext cx="3911100" cy="54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lt1"/>
              </a:buClr>
              <a:buSzPts val="1800"/>
              <a:buNone/>
              <a:defRPr sz="1800">
                <a:solidFill>
                  <a:schemeClr val="lt1"/>
                </a:solidFill>
              </a:defRPr>
            </a:lvl1pPr>
            <a:lvl2pPr lvl="1" algn="ctr" rtl="0">
              <a:lnSpc>
                <a:spcPct val="90000"/>
              </a:lnSpc>
              <a:spcBef>
                <a:spcPts val="400"/>
              </a:spcBef>
              <a:spcAft>
                <a:spcPts val="0"/>
              </a:spcAft>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95" name="Google Shape;95;p22"/>
          <p:cNvPicPr preferRelativeResize="0"/>
          <p:nvPr/>
        </p:nvPicPr>
        <p:blipFill rotWithShape="1">
          <a:blip r:embed="rId3">
            <a:alphaModFix/>
          </a:blip>
          <a:srcRect/>
          <a:stretch/>
        </p:blipFill>
        <p:spPr>
          <a:xfrm>
            <a:off x="4414417" y="1266300"/>
            <a:ext cx="2571900" cy="2571900"/>
          </a:xfrm>
          <a:prstGeom prst="ellipse">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type="obj">
  <p:cSld name="OBJECT">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628650" y="273844"/>
            <a:ext cx="7886700" cy="994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2200"/>
              <a:buFont typeface="Century Gothic"/>
              <a:buNone/>
              <a:defRPr sz="2200" b="0" i="0">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23"/>
          <p:cNvSpPr txBox="1">
            <a:spLocks noGrp="1"/>
          </p:cNvSpPr>
          <p:nvPr>
            <p:ph type="body" idx="1"/>
          </p:nvPr>
        </p:nvSpPr>
        <p:spPr>
          <a:xfrm>
            <a:off x="457200" y="1183005"/>
            <a:ext cx="3977700" cy="2910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800"/>
              </a:spcBef>
              <a:spcAft>
                <a:spcPts val="0"/>
              </a:spcAft>
              <a:buClr>
                <a:schemeClr val="dk1"/>
              </a:buClr>
              <a:buSzPts val="21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 name="Google Shape;99;p23"/>
          <p:cNvSpPr txBox="1">
            <a:spLocks noGrp="1"/>
          </p:cNvSpPr>
          <p:nvPr>
            <p:ph type="body" idx="2"/>
          </p:nvPr>
        </p:nvSpPr>
        <p:spPr>
          <a:xfrm>
            <a:off x="4651376" y="1080008"/>
            <a:ext cx="3923700" cy="1662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800"/>
              </a:spcBef>
              <a:spcAft>
                <a:spcPts val="0"/>
              </a:spcAft>
              <a:buClr>
                <a:srgbClr val="3A3A3A"/>
              </a:buClr>
              <a:buSzPts val="1200"/>
              <a:buNone/>
              <a:defRPr sz="1200" b="0" i="0">
                <a:solidFill>
                  <a:srgbClr val="3A3A3A"/>
                </a:solidFill>
                <a:latin typeface="Calibri"/>
                <a:ea typeface="Calibri"/>
                <a:cs typeface="Calibri"/>
                <a:sym typeface="Calibri"/>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0" name="Google Shape;100;p23"/>
          <p:cNvSpPr txBox="1">
            <a:spLocks noGrp="1"/>
          </p:cNvSpPr>
          <p:nvPr>
            <p:ph type="ftr" idx="11"/>
          </p:nvPr>
        </p:nvSpPr>
        <p:spPr>
          <a:xfrm>
            <a:off x="0" y="0"/>
            <a:ext cx="2250000" cy="225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100"/>
              <a:buNone/>
              <a:defRPr sz="1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1" name="Google Shape;101;p23"/>
          <p:cNvSpPr txBox="1">
            <a:spLocks noGrp="1"/>
          </p:cNvSpPr>
          <p:nvPr>
            <p:ph type="dt" idx="10"/>
          </p:nvPr>
        </p:nvSpPr>
        <p:spPr>
          <a:xfrm>
            <a:off x="0" y="0"/>
            <a:ext cx="2250000" cy="225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100"/>
              <a:buNone/>
              <a:defRPr sz="1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2" name="Google Shape;102;p23"/>
          <p:cNvSpPr txBox="1">
            <a:spLocks noGrp="1"/>
          </p:cNvSpPr>
          <p:nvPr>
            <p:ph type="sldNum" idx="12"/>
          </p:nvPr>
        </p:nvSpPr>
        <p:spPr>
          <a:xfrm>
            <a:off x="5913443" y="4767263"/>
            <a:ext cx="3012300" cy="273900"/>
          </a:xfrm>
          <a:prstGeom prst="rect">
            <a:avLst/>
          </a:prstGeom>
          <a:noFill/>
          <a:ln>
            <a:noFill/>
          </a:ln>
        </p:spPr>
        <p:txBody>
          <a:bodyPr spcFirstLastPara="1" wrap="square" lIns="0" tIns="0" rIns="0" bIns="0" anchor="ctr" anchorCtr="0">
            <a:noAutofit/>
          </a:bodyPr>
          <a:lstStyle>
            <a:lvl1pPr marL="38100" marR="0" lvl="0" indent="0" algn="r" rtl="0">
              <a:spcBef>
                <a:spcPts val="0"/>
              </a:spcBef>
              <a:buNone/>
              <a:defRPr sz="800" b="0" i="0" u="none" strike="noStrike" cap="none">
                <a:solidFill>
                  <a:srgbClr val="A6A6A6"/>
                </a:solidFill>
                <a:latin typeface="Century Gothic"/>
                <a:ea typeface="Century Gothic"/>
                <a:cs typeface="Century Gothic"/>
                <a:sym typeface="Century Gothic"/>
              </a:defRPr>
            </a:lvl1pPr>
            <a:lvl2pPr marL="38100" marR="0" lvl="1" indent="0" algn="r" rtl="0">
              <a:spcBef>
                <a:spcPts val="0"/>
              </a:spcBef>
              <a:buNone/>
              <a:defRPr sz="800" b="0" i="0" u="none" strike="noStrike" cap="none">
                <a:solidFill>
                  <a:srgbClr val="A6A6A6"/>
                </a:solidFill>
                <a:latin typeface="Century Gothic"/>
                <a:ea typeface="Century Gothic"/>
                <a:cs typeface="Century Gothic"/>
                <a:sym typeface="Century Gothic"/>
              </a:defRPr>
            </a:lvl2pPr>
            <a:lvl3pPr marL="38100" marR="0" lvl="2" indent="0" algn="r" rtl="0">
              <a:spcBef>
                <a:spcPts val="0"/>
              </a:spcBef>
              <a:buNone/>
              <a:defRPr sz="800" b="0" i="0" u="none" strike="noStrike" cap="none">
                <a:solidFill>
                  <a:srgbClr val="A6A6A6"/>
                </a:solidFill>
                <a:latin typeface="Century Gothic"/>
                <a:ea typeface="Century Gothic"/>
                <a:cs typeface="Century Gothic"/>
                <a:sym typeface="Century Gothic"/>
              </a:defRPr>
            </a:lvl3pPr>
            <a:lvl4pPr marL="38100" marR="0" lvl="3" indent="0" algn="r" rtl="0">
              <a:spcBef>
                <a:spcPts val="0"/>
              </a:spcBef>
              <a:buNone/>
              <a:defRPr sz="800" b="0" i="0" u="none" strike="noStrike" cap="none">
                <a:solidFill>
                  <a:srgbClr val="A6A6A6"/>
                </a:solidFill>
                <a:latin typeface="Century Gothic"/>
                <a:ea typeface="Century Gothic"/>
                <a:cs typeface="Century Gothic"/>
                <a:sym typeface="Century Gothic"/>
              </a:defRPr>
            </a:lvl4pPr>
            <a:lvl5pPr marL="38100" marR="0" lvl="4" indent="0" algn="r" rtl="0">
              <a:spcBef>
                <a:spcPts val="0"/>
              </a:spcBef>
              <a:buNone/>
              <a:defRPr sz="800" b="0" i="0" u="none" strike="noStrike" cap="none">
                <a:solidFill>
                  <a:srgbClr val="A6A6A6"/>
                </a:solidFill>
                <a:latin typeface="Century Gothic"/>
                <a:ea typeface="Century Gothic"/>
                <a:cs typeface="Century Gothic"/>
                <a:sym typeface="Century Gothic"/>
              </a:defRPr>
            </a:lvl5pPr>
            <a:lvl6pPr marL="38100" marR="0" lvl="5" indent="0" algn="r" rtl="0">
              <a:spcBef>
                <a:spcPts val="0"/>
              </a:spcBef>
              <a:buNone/>
              <a:defRPr sz="800" b="0" i="0" u="none" strike="noStrike" cap="none">
                <a:solidFill>
                  <a:srgbClr val="A6A6A6"/>
                </a:solidFill>
                <a:latin typeface="Century Gothic"/>
                <a:ea typeface="Century Gothic"/>
                <a:cs typeface="Century Gothic"/>
                <a:sym typeface="Century Gothic"/>
              </a:defRPr>
            </a:lvl6pPr>
            <a:lvl7pPr marL="38100" marR="0" lvl="6" indent="0" algn="r" rtl="0">
              <a:spcBef>
                <a:spcPts val="0"/>
              </a:spcBef>
              <a:buNone/>
              <a:defRPr sz="800" b="0" i="0" u="none" strike="noStrike" cap="none">
                <a:solidFill>
                  <a:srgbClr val="A6A6A6"/>
                </a:solidFill>
                <a:latin typeface="Century Gothic"/>
                <a:ea typeface="Century Gothic"/>
                <a:cs typeface="Century Gothic"/>
                <a:sym typeface="Century Gothic"/>
              </a:defRPr>
            </a:lvl7pPr>
            <a:lvl8pPr marL="38100" marR="0" lvl="7" indent="0" algn="r" rtl="0">
              <a:spcBef>
                <a:spcPts val="0"/>
              </a:spcBef>
              <a:buNone/>
              <a:defRPr sz="800" b="0" i="0" u="none" strike="noStrike" cap="none">
                <a:solidFill>
                  <a:srgbClr val="A6A6A6"/>
                </a:solidFill>
                <a:latin typeface="Century Gothic"/>
                <a:ea typeface="Century Gothic"/>
                <a:cs typeface="Century Gothic"/>
                <a:sym typeface="Century Gothic"/>
              </a:defRPr>
            </a:lvl8pPr>
            <a:lvl9pPr marL="38100" marR="0" lvl="8" indent="0" algn="r" rtl="0">
              <a:spcBef>
                <a:spcPts val="0"/>
              </a:spcBef>
              <a:buNone/>
              <a:defRPr sz="800" b="0" i="0" u="none" strike="noStrike" cap="none">
                <a:solidFill>
                  <a:srgbClr val="A6A6A6"/>
                </a:solidFill>
                <a:latin typeface="Century Gothic"/>
                <a:ea typeface="Century Gothic"/>
                <a:cs typeface="Century Gothic"/>
                <a:sym typeface="Century Gothic"/>
              </a:defRPr>
            </a:lvl9pPr>
          </a:lstStyle>
          <a:p>
            <a:pPr marL="3810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 name="Google Shape;105;p24"/>
          <p:cNvSpPr txBox="1">
            <a:spLocks noGrp="1"/>
          </p:cNvSpPr>
          <p:nvPr>
            <p:ph type="body" idx="1"/>
          </p:nvPr>
        </p:nvSpPr>
        <p:spPr>
          <a:xfrm>
            <a:off x="628650" y="1369219"/>
            <a:ext cx="7886700" cy="3069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24"/>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End_BPN">
  <p:cSld name="End_BPN">
    <p:spTree>
      <p:nvGrpSpPr>
        <p:cNvPr id="1" name="Shape 107"/>
        <p:cNvGrpSpPr/>
        <p:nvPr/>
      </p:nvGrpSpPr>
      <p:grpSpPr>
        <a:xfrm>
          <a:off x="0" y="0"/>
          <a:ext cx="0" cy="0"/>
          <a:chOff x="0" y="0"/>
          <a:chExt cx="0" cy="0"/>
        </a:xfrm>
      </p:grpSpPr>
      <p:sp>
        <p:nvSpPr>
          <p:cNvPr id="108" name="Google Shape;108;p25"/>
          <p:cNvSpPr/>
          <p:nvPr/>
        </p:nvSpPr>
        <p:spPr>
          <a:xfrm>
            <a:off x="3534508" y="437488"/>
            <a:ext cx="5065200" cy="5065200"/>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9" name="Google Shape;109;p25"/>
          <p:cNvSpPr/>
          <p:nvPr/>
        </p:nvSpPr>
        <p:spPr>
          <a:xfrm>
            <a:off x="4392222" y="2704577"/>
            <a:ext cx="3138900" cy="531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3000">
                <a:solidFill>
                  <a:schemeClr val="lt1"/>
                </a:solidFill>
                <a:latin typeface="Calibri"/>
                <a:ea typeface="Calibri"/>
                <a:cs typeface="Calibri"/>
                <a:sym typeface="Calibri"/>
              </a:rPr>
              <a:t>Learn. Share. Grow.</a:t>
            </a:r>
            <a:endParaRPr sz="1100"/>
          </a:p>
        </p:txBody>
      </p:sp>
      <p:sp>
        <p:nvSpPr>
          <p:cNvPr id="110" name="Google Shape;110;p25"/>
          <p:cNvSpPr/>
          <p:nvPr/>
        </p:nvSpPr>
        <p:spPr>
          <a:xfrm>
            <a:off x="390361" y="4512010"/>
            <a:ext cx="18624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500" b="1">
                <a:solidFill>
                  <a:schemeClr val="accent1"/>
                </a:solidFill>
                <a:latin typeface="Calibri"/>
                <a:ea typeface="Calibri"/>
                <a:cs typeface="Calibri"/>
                <a:sym typeface="Calibri"/>
              </a:rPr>
              <a:t>bestpracticenet.co.uk</a:t>
            </a:r>
            <a:endParaRPr sz="1500" b="1">
              <a:solidFill>
                <a:schemeClr val="accent1"/>
              </a:solidFill>
              <a:latin typeface="Calibri"/>
              <a:ea typeface="Calibri"/>
              <a:cs typeface="Calibri"/>
              <a:sym typeface="Calibri"/>
            </a:endParaRPr>
          </a:p>
        </p:txBody>
      </p:sp>
      <p:pic>
        <p:nvPicPr>
          <p:cNvPr id="111" name="Google Shape;111;p25"/>
          <p:cNvPicPr preferRelativeResize="0"/>
          <p:nvPr/>
        </p:nvPicPr>
        <p:blipFill rotWithShape="1">
          <a:blip r:embed="rId2">
            <a:alphaModFix/>
          </a:blip>
          <a:srcRect/>
          <a:stretch/>
        </p:blipFill>
        <p:spPr>
          <a:xfrm>
            <a:off x="265450" y="267148"/>
            <a:ext cx="1874968" cy="99015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PN Title Slide with Picture">
  <p:cSld name="BPN Title Slide with Picture">
    <p:spTree>
      <p:nvGrpSpPr>
        <p:cNvPr id="1" name="Shape 112"/>
        <p:cNvGrpSpPr/>
        <p:nvPr/>
      </p:nvGrpSpPr>
      <p:grpSpPr>
        <a:xfrm>
          <a:off x="0" y="0"/>
          <a:ext cx="0" cy="0"/>
          <a:chOff x="0" y="0"/>
          <a:chExt cx="0" cy="0"/>
        </a:xfrm>
      </p:grpSpPr>
      <p:pic>
        <p:nvPicPr>
          <p:cNvPr id="113" name="Google Shape;113;p26"/>
          <p:cNvPicPr preferRelativeResize="0"/>
          <p:nvPr/>
        </p:nvPicPr>
        <p:blipFill rotWithShape="1">
          <a:blip r:embed="rId2">
            <a:alphaModFix/>
          </a:blip>
          <a:srcRect/>
          <a:stretch/>
        </p:blipFill>
        <p:spPr>
          <a:xfrm>
            <a:off x="3106" y="2250"/>
            <a:ext cx="9136429" cy="5139244"/>
          </a:xfrm>
          <a:prstGeom prst="rect">
            <a:avLst/>
          </a:prstGeom>
          <a:noFill/>
          <a:ln>
            <a:noFill/>
          </a:ln>
        </p:spPr>
      </p:pic>
      <p:sp>
        <p:nvSpPr>
          <p:cNvPr id="114" name="Google Shape;114;p26"/>
          <p:cNvSpPr txBox="1">
            <a:spLocks noGrp="1"/>
          </p:cNvSpPr>
          <p:nvPr>
            <p:ph type="ctrTitle"/>
          </p:nvPr>
        </p:nvSpPr>
        <p:spPr>
          <a:xfrm>
            <a:off x="1143000" y="2579205"/>
            <a:ext cx="3156600" cy="14307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000"/>
              <a:buFont typeface="Calibri"/>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6"/>
          <p:cNvSpPr txBox="1">
            <a:spLocks noGrp="1"/>
          </p:cNvSpPr>
          <p:nvPr>
            <p:ph type="subTitle" idx="1"/>
          </p:nvPr>
        </p:nvSpPr>
        <p:spPr>
          <a:xfrm>
            <a:off x="1143000" y="4234071"/>
            <a:ext cx="3911100" cy="54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lt1"/>
              </a:buClr>
              <a:buSzPts val="1800"/>
              <a:buNone/>
              <a:defRPr sz="1800">
                <a:solidFill>
                  <a:schemeClr val="lt1"/>
                </a:solidFill>
              </a:defRPr>
            </a:lvl1pPr>
            <a:lvl2pPr lvl="1" algn="ctr" rtl="0">
              <a:lnSpc>
                <a:spcPct val="90000"/>
              </a:lnSpc>
              <a:spcBef>
                <a:spcPts val="400"/>
              </a:spcBef>
              <a:spcAft>
                <a:spcPts val="0"/>
              </a:spcAft>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16" name="Google Shape;116;p26"/>
          <p:cNvPicPr preferRelativeResize="0"/>
          <p:nvPr/>
        </p:nvPicPr>
        <p:blipFill rotWithShape="1">
          <a:blip r:embed="rId3">
            <a:alphaModFix/>
          </a:blip>
          <a:srcRect/>
          <a:stretch/>
        </p:blipFill>
        <p:spPr>
          <a:xfrm>
            <a:off x="4403416" y="1266721"/>
            <a:ext cx="2571900" cy="2571900"/>
          </a:xfrm>
          <a:prstGeom prst="ellipse">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PN_Title Slide">
  <p:cSld name="BPN_Title Slide">
    <p:spTree>
      <p:nvGrpSpPr>
        <p:cNvPr id="1" name="Shape 117"/>
        <p:cNvGrpSpPr/>
        <p:nvPr/>
      </p:nvGrpSpPr>
      <p:grpSpPr>
        <a:xfrm>
          <a:off x="0" y="0"/>
          <a:ext cx="0" cy="0"/>
          <a:chOff x="0" y="0"/>
          <a:chExt cx="0" cy="0"/>
        </a:xfrm>
      </p:grpSpPr>
      <p:pic>
        <p:nvPicPr>
          <p:cNvPr id="118" name="Google Shape;118;p27"/>
          <p:cNvPicPr preferRelativeResize="0"/>
          <p:nvPr/>
        </p:nvPicPr>
        <p:blipFill rotWithShape="1">
          <a:blip r:embed="rId2">
            <a:alphaModFix/>
          </a:blip>
          <a:srcRect/>
          <a:stretch/>
        </p:blipFill>
        <p:spPr>
          <a:xfrm>
            <a:off x="3106" y="2250"/>
            <a:ext cx="9136429" cy="5139244"/>
          </a:xfrm>
          <a:prstGeom prst="rect">
            <a:avLst/>
          </a:prstGeom>
          <a:noFill/>
          <a:ln>
            <a:noFill/>
          </a:ln>
        </p:spPr>
      </p:pic>
      <p:sp>
        <p:nvSpPr>
          <p:cNvPr id="119" name="Google Shape;119;p27"/>
          <p:cNvSpPr>
            <a:spLocks noGrp="1"/>
          </p:cNvSpPr>
          <p:nvPr>
            <p:ph type="pic" idx="2"/>
          </p:nvPr>
        </p:nvSpPr>
        <p:spPr>
          <a:xfrm>
            <a:off x="4405624" y="1274175"/>
            <a:ext cx="2564100" cy="2564100"/>
          </a:xfrm>
          <a:prstGeom prst="ellipse">
            <a:avLst/>
          </a:prstGeom>
          <a:solidFill>
            <a:schemeClr val="lt2"/>
          </a:solidFill>
          <a:ln>
            <a:noFill/>
          </a:ln>
        </p:spPr>
      </p:sp>
      <p:sp>
        <p:nvSpPr>
          <p:cNvPr id="120" name="Google Shape;120;p27"/>
          <p:cNvSpPr txBox="1">
            <a:spLocks noGrp="1"/>
          </p:cNvSpPr>
          <p:nvPr>
            <p:ph type="ctrTitle"/>
          </p:nvPr>
        </p:nvSpPr>
        <p:spPr>
          <a:xfrm>
            <a:off x="1143000" y="2579205"/>
            <a:ext cx="3156600" cy="14307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000"/>
              <a:buFont typeface="Calibri"/>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7"/>
          <p:cNvSpPr txBox="1">
            <a:spLocks noGrp="1"/>
          </p:cNvSpPr>
          <p:nvPr>
            <p:ph type="subTitle" idx="1"/>
          </p:nvPr>
        </p:nvSpPr>
        <p:spPr>
          <a:xfrm>
            <a:off x="1143000" y="4234071"/>
            <a:ext cx="3911100" cy="54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lt1"/>
              </a:buClr>
              <a:buSzPts val="1800"/>
              <a:buNone/>
              <a:defRPr sz="1800">
                <a:solidFill>
                  <a:schemeClr val="lt1"/>
                </a:solidFill>
              </a:defRPr>
            </a:lvl1pPr>
            <a:lvl2pPr lvl="1" algn="ctr" rtl="0">
              <a:lnSpc>
                <a:spcPct val="90000"/>
              </a:lnSpc>
              <a:spcBef>
                <a:spcPts val="400"/>
              </a:spcBef>
              <a:spcAft>
                <a:spcPts val="0"/>
              </a:spcAft>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PN OLP Slide Title">
  <p:cSld name="BPN OLP Slide Title">
    <p:spTree>
      <p:nvGrpSpPr>
        <p:cNvPr id="1" name="Shape 122"/>
        <p:cNvGrpSpPr/>
        <p:nvPr/>
      </p:nvGrpSpPr>
      <p:grpSpPr>
        <a:xfrm>
          <a:off x="0" y="0"/>
          <a:ext cx="0" cy="0"/>
          <a:chOff x="0" y="0"/>
          <a:chExt cx="0" cy="0"/>
        </a:xfrm>
      </p:grpSpPr>
      <p:pic>
        <p:nvPicPr>
          <p:cNvPr id="123" name="Google Shape;123;p28"/>
          <p:cNvPicPr preferRelativeResize="0"/>
          <p:nvPr/>
        </p:nvPicPr>
        <p:blipFill rotWithShape="1">
          <a:blip r:embed="rId2">
            <a:alphaModFix/>
          </a:blip>
          <a:srcRect/>
          <a:stretch/>
        </p:blipFill>
        <p:spPr>
          <a:xfrm>
            <a:off x="3106" y="2250"/>
            <a:ext cx="9136429" cy="5139244"/>
          </a:xfrm>
          <a:prstGeom prst="rect">
            <a:avLst/>
          </a:prstGeom>
          <a:noFill/>
          <a:ln>
            <a:noFill/>
          </a:ln>
        </p:spPr>
      </p:pic>
      <p:sp>
        <p:nvSpPr>
          <p:cNvPr id="124" name="Google Shape;124;p28"/>
          <p:cNvSpPr>
            <a:spLocks noGrp="1"/>
          </p:cNvSpPr>
          <p:nvPr>
            <p:ph type="pic" idx="2"/>
          </p:nvPr>
        </p:nvSpPr>
        <p:spPr>
          <a:xfrm>
            <a:off x="4405624" y="1274175"/>
            <a:ext cx="2564100" cy="2564100"/>
          </a:xfrm>
          <a:prstGeom prst="ellipse">
            <a:avLst/>
          </a:prstGeom>
          <a:solidFill>
            <a:schemeClr val="lt2"/>
          </a:solidFill>
          <a:ln>
            <a:noFill/>
          </a:ln>
        </p:spPr>
      </p:sp>
      <p:sp>
        <p:nvSpPr>
          <p:cNvPr id="125" name="Google Shape;125;p28"/>
          <p:cNvSpPr txBox="1">
            <a:spLocks noGrp="1"/>
          </p:cNvSpPr>
          <p:nvPr>
            <p:ph type="ctrTitle"/>
          </p:nvPr>
        </p:nvSpPr>
        <p:spPr>
          <a:xfrm>
            <a:off x="1143001" y="2579205"/>
            <a:ext cx="3147900" cy="14307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000"/>
              <a:buFont typeface="Calibri"/>
              <a:buNone/>
              <a:defRPr sz="3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28"/>
          <p:cNvSpPr txBox="1">
            <a:spLocks noGrp="1"/>
          </p:cNvSpPr>
          <p:nvPr>
            <p:ph type="subTitle" idx="1"/>
          </p:nvPr>
        </p:nvSpPr>
        <p:spPr>
          <a:xfrm>
            <a:off x="1143000" y="4234071"/>
            <a:ext cx="3911100" cy="54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chemeClr val="lt1"/>
              </a:buClr>
              <a:buSzPts val="1800"/>
              <a:buNone/>
              <a:defRPr sz="1800">
                <a:solidFill>
                  <a:schemeClr val="lt1"/>
                </a:solidFill>
              </a:defRPr>
            </a:lvl1pPr>
            <a:lvl2pPr lvl="1" algn="ctr" rtl="0">
              <a:lnSpc>
                <a:spcPct val="90000"/>
              </a:lnSpc>
              <a:spcBef>
                <a:spcPts val="400"/>
              </a:spcBef>
              <a:spcAft>
                <a:spcPts val="0"/>
              </a:spcAft>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623888" y="1380868"/>
            <a:ext cx="4019100" cy="18537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4100"/>
              <a:buFont typeface="Calibri"/>
              <a:buNone/>
              <a:defRPr sz="4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 name="Google Shape;129;p29"/>
          <p:cNvSpPr txBox="1">
            <a:spLocks noGrp="1"/>
          </p:cNvSpPr>
          <p:nvPr>
            <p:ph type="body" idx="1"/>
          </p:nvPr>
        </p:nvSpPr>
        <p:spPr>
          <a:xfrm>
            <a:off x="623888" y="3442098"/>
            <a:ext cx="4501200" cy="8118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0" name="Google Shape;130;p29"/>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1" name="Google Shape;131;p29"/>
          <p:cNvSpPr/>
          <p:nvPr/>
        </p:nvSpPr>
        <p:spPr>
          <a:xfrm>
            <a:off x="4017716" y="-418921"/>
            <a:ext cx="2661900" cy="26619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2" name="Google Shape;132;p29"/>
          <p:cNvSpPr>
            <a:spLocks noGrp="1"/>
          </p:cNvSpPr>
          <p:nvPr>
            <p:ph type="pic" idx="2"/>
          </p:nvPr>
        </p:nvSpPr>
        <p:spPr>
          <a:xfrm>
            <a:off x="5481348" y="852617"/>
            <a:ext cx="3823800" cy="3823800"/>
          </a:xfrm>
          <a:prstGeom prst="ellipse">
            <a:avLst/>
          </a:prstGeom>
          <a:solidFill>
            <a:schemeClr val="lt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3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6" name="Google Shape;136;p3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7" name="Google Shape;137;p30"/>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31"/>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1" name="Google Shape;141;p31"/>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2" name="Google Shape;142;p3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3" name="Google Shape;143;p31"/>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4" name="Google Shape;144;p31"/>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 name="Google Shape;147;p32"/>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p33"/>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3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2400"/>
              <a:buNone/>
              <a:defRPr sz="2400"/>
            </a:lvl1pPr>
            <a:lvl2pPr marL="914400" lvl="1" indent="-361950" algn="l" rtl="0">
              <a:lnSpc>
                <a:spcPct val="90000"/>
              </a:lnSpc>
              <a:spcBef>
                <a:spcPts val="400"/>
              </a:spcBef>
              <a:spcAft>
                <a:spcPts val="0"/>
              </a:spcAft>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53" name="Google Shape;153;p34"/>
          <p:cNvSpPr txBox="1">
            <a:spLocks noGrp="1"/>
          </p:cNvSpPr>
          <p:nvPr>
            <p:ph type="body" idx="2"/>
          </p:nvPr>
        </p:nvSpPr>
        <p:spPr>
          <a:xfrm>
            <a:off x="629841" y="1714500"/>
            <a:ext cx="2949000" cy="26871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54" name="Google Shape;154;p34"/>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7" name="Google Shape;157;p35"/>
          <p:cNvSpPr>
            <a:spLocks noGrp="1"/>
          </p:cNvSpPr>
          <p:nvPr>
            <p:ph type="pic" idx="2"/>
          </p:nvPr>
        </p:nvSpPr>
        <p:spPr>
          <a:xfrm>
            <a:off x="3887391" y="740569"/>
            <a:ext cx="4629300" cy="3655200"/>
          </a:xfrm>
          <a:prstGeom prst="rect">
            <a:avLst/>
          </a:prstGeom>
          <a:noFill/>
          <a:ln>
            <a:noFill/>
          </a:ln>
        </p:spPr>
      </p:sp>
      <p:sp>
        <p:nvSpPr>
          <p:cNvPr id="158" name="Google Shape;158;p35"/>
          <p:cNvSpPr txBox="1">
            <a:spLocks noGrp="1"/>
          </p:cNvSpPr>
          <p:nvPr>
            <p:ph type="body" idx="1"/>
          </p:nvPr>
        </p:nvSpPr>
        <p:spPr>
          <a:xfrm>
            <a:off x="629841" y="1658894"/>
            <a:ext cx="2949000" cy="2742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59" name="Google Shape;159;p35"/>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60"/>
        <p:cNvGrpSpPr/>
        <p:nvPr/>
      </p:nvGrpSpPr>
      <p:grpSpPr>
        <a:xfrm>
          <a:off x="0" y="0"/>
          <a:ext cx="0" cy="0"/>
          <a:chOff x="0" y="0"/>
          <a:chExt cx="0" cy="0"/>
        </a:xfrm>
      </p:grpSpPr>
      <p:sp>
        <p:nvSpPr>
          <p:cNvPr id="161" name="Google Shape;161;p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6"/>
          <p:cNvSpPr>
            <a:spLocks noGrp="1"/>
          </p:cNvSpPr>
          <p:nvPr>
            <p:ph type="pic" idx="2"/>
          </p:nvPr>
        </p:nvSpPr>
        <p:spPr>
          <a:xfrm>
            <a:off x="3887391" y="0"/>
            <a:ext cx="5256600" cy="5143500"/>
          </a:xfrm>
          <a:prstGeom prst="rect">
            <a:avLst/>
          </a:prstGeom>
          <a:noFill/>
          <a:ln>
            <a:noFill/>
          </a:ln>
        </p:spPr>
      </p:sp>
      <p:sp>
        <p:nvSpPr>
          <p:cNvPr id="163" name="Google Shape;163;p36"/>
          <p:cNvSpPr txBox="1">
            <a:spLocks noGrp="1"/>
          </p:cNvSpPr>
          <p:nvPr>
            <p:ph type="body" idx="1"/>
          </p:nvPr>
        </p:nvSpPr>
        <p:spPr>
          <a:xfrm>
            <a:off x="629841" y="1658894"/>
            <a:ext cx="2949000" cy="2742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64" name="Google Shape;164;p36"/>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or Section Header alt">
  <p:cSld name="Quote or Section Header alt">
    <p:spTree>
      <p:nvGrpSpPr>
        <p:cNvPr id="1" name="Shape 165"/>
        <p:cNvGrpSpPr/>
        <p:nvPr/>
      </p:nvGrpSpPr>
      <p:grpSpPr>
        <a:xfrm>
          <a:off x="0" y="0"/>
          <a:ext cx="0" cy="0"/>
          <a:chOff x="0" y="0"/>
          <a:chExt cx="0" cy="0"/>
        </a:xfrm>
      </p:grpSpPr>
      <p:sp>
        <p:nvSpPr>
          <p:cNvPr id="166" name="Google Shape;166;p37"/>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67" name="Google Shape;167;p37"/>
          <p:cNvSpPr/>
          <p:nvPr/>
        </p:nvSpPr>
        <p:spPr>
          <a:xfrm>
            <a:off x="1642507" y="-446726"/>
            <a:ext cx="5859000" cy="58590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 name="Google Shape;168;p37"/>
          <p:cNvSpPr txBox="1">
            <a:spLocks noGrp="1"/>
          </p:cNvSpPr>
          <p:nvPr>
            <p:ph type="title"/>
          </p:nvPr>
        </p:nvSpPr>
        <p:spPr>
          <a:xfrm>
            <a:off x="2562418" y="719161"/>
            <a:ext cx="4019100" cy="33306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3600"/>
              <a:buFont typeface="Calibri"/>
              <a:buNone/>
              <a:defRPr sz="3600" b="1" i="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7"/>
          <p:cNvSpPr txBox="1">
            <a:spLocks noGrp="1"/>
          </p:cNvSpPr>
          <p:nvPr>
            <p:ph type="body" idx="1"/>
          </p:nvPr>
        </p:nvSpPr>
        <p:spPr>
          <a:xfrm>
            <a:off x="2321461" y="4229390"/>
            <a:ext cx="4501200" cy="811800"/>
          </a:xfrm>
          <a:prstGeom prst="rect">
            <a:avLst/>
          </a:prstGeom>
          <a:noFill/>
          <a:ln>
            <a:noFill/>
          </a:ln>
        </p:spPr>
        <p:txBody>
          <a:bodyPr spcFirstLastPara="1" wrap="square" lIns="68575" tIns="34275" rIns="68575" bIns="34275" anchor="t" anchorCtr="0">
            <a:normAutofit/>
          </a:bodyPr>
          <a:lstStyle>
            <a:lvl1pPr marL="457200" lvl="0" indent="-228600" algn="ctr" rtl="0">
              <a:lnSpc>
                <a:spcPct val="90000"/>
              </a:lnSpc>
              <a:spcBef>
                <a:spcPts val="800"/>
              </a:spcBef>
              <a:spcAft>
                <a:spcPts val="0"/>
              </a:spcAft>
              <a:buClr>
                <a:schemeClr val="lt1"/>
              </a:buClr>
              <a:buSzPts val="1500"/>
              <a:buNone/>
              <a:defRPr sz="1500" b="0">
                <a:solidFill>
                  <a:schemeClr val="lt1"/>
                </a:solidFill>
              </a:defRPr>
            </a:lvl1pPr>
            <a:lvl2pPr marL="914400" lvl="1" indent="-228600" algn="l" rtl="0">
              <a:lnSpc>
                <a:spcPct val="90000"/>
              </a:lnSpc>
              <a:spcBef>
                <a:spcPts val="400"/>
              </a:spcBef>
              <a:spcAft>
                <a:spcPts val="0"/>
              </a:spcAft>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left Content right">
  <p:cSld name="Text left Content right">
    <p:spTree>
      <p:nvGrpSpPr>
        <p:cNvPr id="1" name="Shape 170"/>
        <p:cNvGrpSpPr/>
        <p:nvPr/>
      </p:nvGrpSpPr>
      <p:grpSpPr>
        <a:xfrm>
          <a:off x="0" y="0"/>
          <a:ext cx="0" cy="0"/>
          <a:chOff x="0" y="0"/>
          <a:chExt cx="0" cy="0"/>
        </a:xfrm>
      </p:grpSpPr>
      <p:sp>
        <p:nvSpPr>
          <p:cNvPr id="171" name="Google Shape;171;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2100"/>
              <a:buFont typeface="Century Gothic"/>
              <a:buNone/>
              <a:defRPr sz="2100">
                <a:latin typeface="Century Gothic"/>
                <a:ea typeface="Century Gothic"/>
                <a:cs typeface="Century Gothic"/>
                <a:sym typeface="Century Gothic"/>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38"/>
          <p:cNvSpPr txBox="1">
            <a:spLocks noGrp="1"/>
          </p:cNvSpPr>
          <p:nvPr>
            <p:ph type="body" idx="1"/>
          </p:nvPr>
        </p:nvSpPr>
        <p:spPr>
          <a:xfrm>
            <a:off x="467544" y="1131888"/>
            <a:ext cx="4103700" cy="3384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3" name="Google Shape;173;p38"/>
          <p:cNvSpPr txBox="1">
            <a:spLocks noGrp="1"/>
          </p:cNvSpPr>
          <p:nvPr>
            <p:ph type="body" idx="2"/>
          </p:nvPr>
        </p:nvSpPr>
        <p:spPr>
          <a:xfrm>
            <a:off x="4643438" y="1131888"/>
            <a:ext cx="4032300" cy="3384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15"/>
          <p:cNvSpPr/>
          <p:nvPr/>
        </p:nvSpPr>
        <p:spPr>
          <a:xfrm>
            <a:off x="3556825" y="205975"/>
            <a:ext cx="5587200" cy="9510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 name="Google Shape;61;p15"/>
          <p:cNvSpPr txBox="1">
            <a:spLocks noGrp="1"/>
          </p:cNvSpPr>
          <p:nvPr>
            <p:ph type="title"/>
          </p:nvPr>
        </p:nvSpPr>
        <p:spPr>
          <a:xfrm>
            <a:off x="3556825" y="205975"/>
            <a:ext cx="5308800" cy="951000"/>
          </a:xfrm>
          <a:prstGeom prst="rect">
            <a:avLst/>
          </a:prstGeom>
          <a:noFill/>
          <a:ln>
            <a:noFill/>
          </a:ln>
        </p:spPr>
        <p:txBody>
          <a:bodyPr spcFirstLastPara="1" wrap="square" lIns="91425" tIns="91425" rIns="91425" bIns="91425" anchor="b" anchorCtr="0">
            <a:noAutofit/>
          </a:bodyPr>
          <a:lstStyle>
            <a:lvl1pPr marL="0" marR="0" lvl="0" indent="0" algn="r" rtl="0">
              <a:lnSpc>
                <a:spcPct val="100000"/>
              </a:lnSpc>
              <a:spcBef>
                <a:spcPts val="0"/>
              </a:spcBef>
              <a:spcAft>
                <a:spcPts val="0"/>
              </a:spcAft>
              <a:buClr>
                <a:schemeClr val="lt1"/>
              </a:buClr>
              <a:buSzPts val="1400"/>
              <a:buFont typeface="Arial"/>
              <a:buNone/>
              <a:defRPr sz="4800" b="1" i="0" u="none" strike="noStrike" cap="none">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4800" b="1" i="0" u="none" strike="noStrike" cap="none">
                <a:solidFill>
                  <a:schemeClr val="lt1"/>
                </a:solidFill>
              </a:defRPr>
            </a:lvl2pPr>
            <a:lvl3pPr marL="0" marR="0" lvl="2" indent="0" algn="r" rtl="0">
              <a:spcBef>
                <a:spcPts val="0"/>
              </a:spcBef>
              <a:spcAft>
                <a:spcPts val="0"/>
              </a:spcAft>
              <a:buClr>
                <a:schemeClr val="lt1"/>
              </a:buClr>
              <a:buSzPts val="1400"/>
              <a:buFont typeface="Arial"/>
              <a:buNone/>
              <a:defRPr sz="4800" b="1" i="0" u="none" strike="noStrike" cap="none">
                <a:solidFill>
                  <a:schemeClr val="lt1"/>
                </a:solidFill>
              </a:defRPr>
            </a:lvl3pPr>
            <a:lvl4pPr marL="0" marR="0" lvl="3" indent="0" algn="r" rtl="0">
              <a:spcBef>
                <a:spcPts val="0"/>
              </a:spcBef>
              <a:spcAft>
                <a:spcPts val="0"/>
              </a:spcAft>
              <a:buClr>
                <a:schemeClr val="lt1"/>
              </a:buClr>
              <a:buSzPts val="1400"/>
              <a:buFont typeface="Arial"/>
              <a:buNone/>
              <a:defRPr sz="4800" b="1" i="0" u="none" strike="noStrike" cap="none">
                <a:solidFill>
                  <a:schemeClr val="lt1"/>
                </a:solidFill>
              </a:defRPr>
            </a:lvl4pPr>
            <a:lvl5pPr marL="0" marR="0" lvl="4" indent="0" algn="r" rtl="0">
              <a:spcBef>
                <a:spcPts val="0"/>
              </a:spcBef>
              <a:spcAft>
                <a:spcPts val="0"/>
              </a:spcAft>
              <a:buClr>
                <a:schemeClr val="lt1"/>
              </a:buClr>
              <a:buSzPts val="1400"/>
              <a:buFont typeface="Arial"/>
              <a:buNone/>
              <a:defRPr sz="4800" b="1" i="0" u="none" strike="noStrike" cap="none">
                <a:solidFill>
                  <a:schemeClr val="lt1"/>
                </a:solidFill>
              </a:defRPr>
            </a:lvl5pPr>
            <a:lvl6pPr marL="0" marR="0" lvl="5" indent="0" algn="r" rtl="0">
              <a:spcBef>
                <a:spcPts val="0"/>
              </a:spcBef>
              <a:spcAft>
                <a:spcPts val="0"/>
              </a:spcAft>
              <a:buClr>
                <a:schemeClr val="lt1"/>
              </a:buClr>
              <a:buSzPts val="1400"/>
              <a:buFont typeface="Arial"/>
              <a:buNone/>
              <a:defRPr sz="4800" b="1" i="0" u="none" strike="noStrike" cap="none">
                <a:solidFill>
                  <a:schemeClr val="lt1"/>
                </a:solidFill>
              </a:defRPr>
            </a:lvl6pPr>
            <a:lvl7pPr marL="0" marR="0" lvl="6" indent="0" algn="r" rtl="0">
              <a:spcBef>
                <a:spcPts val="0"/>
              </a:spcBef>
              <a:spcAft>
                <a:spcPts val="0"/>
              </a:spcAft>
              <a:buClr>
                <a:schemeClr val="lt1"/>
              </a:buClr>
              <a:buSzPts val="1400"/>
              <a:buFont typeface="Arial"/>
              <a:buNone/>
              <a:defRPr sz="4800" b="1" i="0" u="none" strike="noStrike" cap="none">
                <a:solidFill>
                  <a:schemeClr val="lt1"/>
                </a:solidFill>
              </a:defRPr>
            </a:lvl7pPr>
            <a:lvl8pPr marL="0" marR="0" lvl="7" indent="0" algn="r" rtl="0">
              <a:spcBef>
                <a:spcPts val="0"/>
              </a:spcBef>
              <a:spcAft>
                <a:spcPts val="0"/>
              </a:spcAft>
              <a:buClr>
                <a:schemeClr val="lt1"/>
              </a:buClr>
              <a:buSzPts val="1400"/>
              <a:buFont typeface="Arial"/>
              <a:buNone/>
              <a:defRPr sz="4800" b="1" i="0" u="none" strike="noStrike" cap="none">
                <a:solidFill>
                  <a:schemeClr val="lt1"/>
                </a:solidFill>
              </a:defRPr>
            </a:lvl8pPr>
            <a:lvl9pPr marL="0" marR="0" lvl="8" indent="0" algn="r" rtl="0">
              <a:spcBef>
                <a:spcPts val="0"/>
              </a:spcBef>
              <a:spcAft>
                <a:spcPts val="0"/>
              </a:spcAft>
              <a:buClr>
                <a:schemeClr val="lt1"/>
              </a:buClr>
              <a:buSzPts val="1400"/>
              <a:buFont typeface="Arial"/>
              <a:buNone/>
              <a:defRPr sz="4800" b="1" i="0" u="none" strike="noStrike" cap="none">
                <a:solidFill>
                  <a:schemeClr val="lt1"/>
                </a:solidFill>
              </a:defRPr>
            </a:lvl9pPr>
          </a:lstStyle>
          <a:p>
            <a:endParaRPr/>
          </a:p>
        </p:txBody>
      </p:sp>
      <p:sp>
        <p:nvSpPr>
          <p:cNvPr id="62" name="Google Shape;62;p15"/>
          <p:cNvSpPr txBox="1">
            <a:spLocks noGrp="1"/>
          </p:cNvSpPr>
          <p:nvPr>
            <p:ph type="body" idx="1"/>
          </p:nvPr>
        </p:nvSpPr>
        <p:spPr>
          <a:xfrm>
            <a:off x="457200" y="1460499"/>
            <a:ext cx="8229600" cy="3465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chemeClr val="dk2"/>
              </a:buClr>
              <a:buSzPts val="1400"/>
              <a:buFont typeface="Arial"/>
              <a:buNone/>
              <a:defRPr sz="24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L="3200400" marR="0" lvl="6" indent="-228600"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L="3657600" marR="0" lvl="7" indent="-228600"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L="4114800" marR="0" lvl="8" indent="-228600"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3" name="Google Shape;63;p15"/>
          <p:cNvSpPr txBox="1">
            <a:spLocks noGrp="1"/>
          </p:cNvSpPr>
          <p:nvPr>
            <p:ph type="sldNum" idx="12"/>
          </p:nvPr>
        </p:nvSpPr>
        <p:spPr>
          <a:xfrm>
            <a:off x="8556790" y="474985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2428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82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Century Gothic" pitchFamily="34" charset="0"/>
              </a:defRPr>
            </a:lvl1pPr>
          </a:lstStyle>
          <a:p>
            <a:r>
              <a:rPr lang="en-US"/>
              <a:t>Click to edit Master title style</a:t>
            </a:r>
            <a:endParaRPr lang="en-GB"/>
          </a:p>
        </p:txBody>
      </p:sp>
      <p:sp>
        <p:nvSpPr>
          <p:cNvPr id="5" name="Text Placeholder 4"/>
          <p:cNvSpPr>
            <a:spLocks noGrp="1"/>
          </p:cNvSpPr>
          <p:nvPr>
            <p:ph type="body" sz="quarter" idx="10"/>
          </p:nvPr>
        </p:nvSpPr>
        <p:spPr>
          <a:xfrm>
            <a:off x="467544" y="1131888"/>
            <a:ext cx="4103688" cy="338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1"/>
          </p:nvPr>
        </p:nvSpPr>
        <p:spPr>
          <a:xfrm>
            <a:off x="4643439" y="1131888"/>
            <a:ext cx="4032250" cy="338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167049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Quote lef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2339752" y="0"/>
            <a:ext cx="6804248" cy="5143500"/>
          </a:xfrm>
        </p:spPr>
        <p:txBody>
          <a:bodyPr/>
          <a:lstStyle>
            <a:lvl1pPr>
              <a:defRPr baseline="0"/>
            </a:lvl1pPr>
          </a:lstStyle>
          <a:p>
            <a:r>
              <a:rPr lang="en-GB"/>
              <a:t>Insert vanity image here</a:t>
            </a:r>
          </a:p>
        </p:txBody>
      </p:sp>
      <p:sp>
        <p:nvSpPr>
          <p:cNvPr id="5" name="Rectangle 4"/>
          <p:cNvSpPr/>
          <p:nvPr userDrawn="1"/>
        </p:nvSpPr>
        <p:spPr bwMode="auto">
          <a:xfrm>
            <a:off x="0" y="0"/>
            <a:ext cx="2339752" cy="5143500"/>
          </a:xfrm>
          <a:prstGeom prst="rect">
            <a:avLst/>
          </a:prstGeom>
          <a:solidFill>
            <a:srgbClr val="006BB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378"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Calibri" pitchFamily="34" charset="0"/>
            </a:endParaRPr>
          </a:p>
        </p:txBody>
      </p:sp>
      <p:sp>
        <p:nvSpPr>
          <p:cNvPr id="7" name="Text Placeholder 6"/>
          <p:cNvSpPr>
            <a:spLocks noGrp="1"/>
          </p:cNvSpPr>
          <p:nvPr>
            <p:ph type="body" sz="quarter" idx="11" hasCustomPrompt="1"/>
          </p:nvPr>
        </p:nvSpPr>
        <p:spPr>
          <a:xfrm>
            <a:off x="250826" y="267496"/>
            <a:ext cx="1872903" cy="4607719"/>
          </a:xfrm>
        </p:spPr>
        <p:txBody>
          <a:bodyPr/>
          <a:lstStyle>
            <a:lvl1pPr>
              <a:defRPr sz="1800" i="1">
                <a:solidFill>
                  <a:schemeClr val="bg1"/>
                </a:solidFill>
                <a:latin typeface="Century Gothic" panose="020B0502020202020204" pitchFamily="34" charset="0"/>
              </a:defRPr>
            </a:lvl1pPr>
            <a:lvl5pPr>
              <a:defRPr/>
            </a:lvl5pPr>
          </a:lstStyle>
          <a:p>
            <a:pPr lvl="0"/>
            <a:r>
              <a:rPr lang="en-US"/>
              <a:t>“Add quote here”</a:t>
            </a:r>
          </a:p>
        </p:txBody>
      </p:sp>
    </p:spTree>
    <p:extLst>
      <p:ext uri="{BB962C8B-B14F-4D97-AF65-F5344CB8AC3E}">
        <p14:creationId xmlns:p14="http://schemas.microsoft.com/office/powerpoint/2010/main" val="29857288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8" name="Google Shape;88;p21"/>
          <p:cNvSpPr txBox="1">
            <a:spLocks noGrp="1"/>
          </p:cNvSpPr>
          <p:nvPr>
            <p:ph type="body" idx="1"/>
          </p:nvPr>
        </p:nvSpPr>
        <p:spPr>
          <a:xfrm>
            <a:off x="628650" y="1369219"/>
            <a:ext cx="7886700" cy="306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21"/>
          <p:cNvSpPr txBox="1">
            <a:spLocks noGrp="1"/>
          </p:cNvSpPr>
          <p:nvPr>
            <p:ph type="sldNum" idx="12"/>
          </p:nvPr>
        </p:nvSpPr>
        <p:spPr>
          <a:xfrm>
            <a:off x="5913443" y="4767263"/>
            <a:ext cx="30123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0" name="Google Shape;90;p21"/>
          <p:cNvPicPr preferRelativeResize="0"/>
          <p:nvPr/>
        </p:nvPicPr>
        <p:blipFill rotWithShape="1">
          <a:blip r:embed="rId23">
            <a:alphaModFix/>
          </a:blip>
          <a:srcRect/>
          <a:stretch/>
        </p:blipFill>
        <p:spPr>
          <a:xfrm>
            <a:off x="-490" y="4456058"/>
            <a:ext cx="1301751" cy="6874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6" r:id="rId18"/>
    <p:sldLayoutId id="2147483687" r:id="rId19"/>
    <p:sldLayoutId id="2147483688" r:id="rId20"/>
    <p:sldLayoutId id="214748368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estpracticenet.instructure.com/login/canvas" TargetMode="Externa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bestpracticenet.co.uk/news/our-ecf-dashboards-explained"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0.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bestpracticenet.co.uk/early-career-framework"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hyperlink" Target="https://manage-training-for-early-career-teachers.education.gov.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ecf@bestpracticenet.co.uk"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induction-for-early-career-teachers-england"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hyperlink" Target="https://www.gov.uk/government/collections/induction-training-and-support-for-early-career-teachers-ects" TargetMode="External"/><Relationship Id="rId4" Type="http://schemas.openxmlformats.org/officeDocument/2006/relationships/hyperlink" Target="https://manage-training-for-early-career-teachers.education.gov.uk/how-to-set-up-your-programm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tel:+441179209200" TargetMode="External"/><Relationship Id="rId3" Type="http://schemas.openxmlformats.org/officeDocument/2006/relationships/image" Target="../media/image39.png"/><Relationship Id="rId7" Type="http://schemas.openxmlformats.org/officeDocument/2006/relationships/hyperlink" Target="mailto:Ithelpdesk@bestpracticenet.co.uk"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mailto:ecf@bestpracticenet.co.uk" TargetMode="External"/><Relationship Id="rId5" Type="http://schemas.openxmlformats.org/officeDocument/2006/relationships/hyperlink" Target="https://manage-training-for-early-career-teachers.education.gov.uk/" TargetMode="External"/><Relationship Id="rId4" Type="http://schemas.openxmlformats.org/officeDocument/2006/relationships/hyperlink" Target="http://www.bestpracticenet.co.uk/early-career-framework" TargetMode="Externa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56"/>
          <p:cNvPicPr preferRelativeResize="0"/>
          <p:nvPr/>
        </p:nvPicPr>
        <p:blipFill rotWithShape="1">
          <a:blip r:embed="rId3">
            <a:alphaModFix/>
          </a:blip>
          <a:srcRect l="21067" r="37312" b="27855"/>
          <a:stretch/>
        </p:blipFill>
        <p:spPr>
          <a:xfrm>
            <a:off x="4299439" y="1289603"/>
            <a:ext cx="2847600" cy="2579100"/>
          </a:xfrm>
          <a:prstGeom prst="ellipse">
            <a:avLst/>
          </a:prstGeom>
          <a:noFill/>
          <a:ln>
            <a:noFill/>
          </a:ln>
        </p:spPr>
      </p:pic>
      <p:sp>
        <p:nvSpPr>
          <p:cNvPr id="289" name="Google Shape;289;p56"/>
          <p:cNvSpPr txBox="1">
            <a:spLocks noGrp="1"/>
          </p:cNvSpPr>
          <p:nvPr>
            <p:ph type="ctrTitle"/>
          </p:nvPr>
        </p:nvSpPr>
        <p:spPr>
          <a:xfrm>
            <a:off x="1143000" y="2579205"/>
            <a:ext cx="3156600" cy="14307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3000"/>
              <a:buFont typeface="Calibri"/>
              <a:buNone/>
            </a:pPr>
            <a:r>
              <a:rPr lang="en-GB" b="1">
                <a:latin typeface="Calibri"/>
                <a:ea typeface="Calibri"/>
                <a:cs typeface="Calibri"/>
                <a:sym typeface="Calibri"/>
              </a:rPr>
              <a:t>The Early Career Framework</a:t>
            </a:r>
            <a:endParaRPr/>
          </a:p>
        </p:txBody>
      </p:sp>
      <p:sp>
        <p:nvSpPr>
          <p:cNvPr id="290" name="Google Shape;290;p56"/>
          <p:cNvSpPr txBox="1">
            <a:spLocks noGrp="1"/>
          </p:cNvSpPr>
          <p:nvPr>
            <p:ph type="subTitle" idx="1"/>
          </p:nvPr>
        </p:nvSpPr>
        <p:spPr>
          <a:xfrm>
            <a:off x="1143000" y="4234071"/>
            <a:ext cx="3911100" cy="544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800"/>
              <a:buNone/>
            </a:pPr>
            <a:r>
              <a:rPr lang="en-GB" b="1"/>
              <a:t>Information Event</a:t>
            </a:r>
            <a:endParaRPr/>
          </a:p>
        </p:txBody>
      </p:sp>
      <p:pic>
        <p:nvPicPr>
          <p:cNvPr id="2" name="Picture 4" descr="Ofsted Outstading Provider">
            <a:extLst>
              <a:ext uri="{FF2B5EF4-FFF2-40B4-BE49-F238E27FC236}">
                <a16:creationId xmlns:a16="http://schemas.microsoft.com/office/drawing/2014/main" id="{7F955A75-88A1-4EAB-2DD1-970256F9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800"/>
              <a:buFont typeface="Calibri"/>
              <a:buNone/>
            </a:pPr>
            <a:r>
              <a:rPr lang="en-GB" sz="2800" b="1">
                <a:latin typeface="Calibri"/>
                <a:ea typeface="Calibri"/>
                <a:cs typeface="Calibri"/>
                <a:sym typeface="Calibri"/>
              </a:rPr>
              <a:t>The importance of Mentors</a:t>
            </a:r>
            <a:endParaRPr sz="2800" b="1">
              <a:latin typeface="Calibri"/>
              <a:ea typeface="Calibri"/>
              <a:cs typeface="Calibri"/>
              <a:sym typeface="Calibri"/>
            </a:endParaRPr>
          </a:p>
        </p:txBody>
      </p:sp>
      <p:sp>
        <p:nvSpPr>
          <p:cNvPr id="490" name="Google Shape;490;p72"/>
          <p:cNvSpPr txBox="1"/>
          <p:nvPr/>
        </p:nvSpPr>
        <p:spPr>
          <a:xfrm>
            <a:off x="784151" y="1062655"/>
            <a:ext cx="7416300" cy="3301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2100">
                <a:solidFill>
                  <a:schemeClr val="dk1"/>
                </a:solidFill>
                <a:latin typeface="Calibri"/>
                <a:ea typeface="Calibri"/>
                <a:cs typeface="Calibri"/>
                <a:sym typeface="Calibri"/>
              </a:rPr>
              <a:t>Mentors play an integral role in the success of the ECF programme:</a:t>
            </a:r>
            <a:endParaRPr sz="1100"/>
          </a:p>
          <a:p>
            <a:pPr marL="342900" marR="0" lvl="0" indent="-336550" algn="l" rtl="0">
              <a:spcBef>
                <a:spcPts val="0"/>
              </a:spcBef>
              <a:spcAft>
                <a:spcPts val="0"/>
              </a:spcAft>
              <a:buClr>
                <a:schemeClr val="accent1"/>
              </a:buClr>
              <a:buSzPts val="2100"/>
              <a:buFont typeface="Arial"/>
              <a:buChar char="•"/>
            </a:pPr>
            <a:r>
              <a:rPr lang="en-GB" sz="2100">
                <a:solidFill>
                  <a:schemeClr val="dk1"/>
                </a:solidFill>
                <a:latin typeface="Calibri"/>
                <a:ea typeface="Calibri"/>
                <a:cs typeface="Calibri"/>
                <a:sym typeface="Calibri"/>
              </a:rPr>
              <a:t>Choosing the right mentor is essential, BPN are happy to provide guidance on choosing the right person</a:t>
            </a:r>
            <a:endParaRPr sz="1100"/>
          </a:p>
          <a:p>
            <a:pPr marL="342900" marR="0" lvl="0" indent="-336550" algn="l" rtl="0">
              <a:spcBef>
                <a:spcPts val="0"/>
              </a:spcBef>
              <a:spcAft>
                <a:spcPts val="0"/>
              </a:spcAft>
              <a:buClr>
                <a:schemeClr val="accent1"/>
              </a:buClr>
              <a:buSzPts val="2100"/>
              <a:buFont typeface="Arial"/>
              <a:buChar char="•"/>
            </a:pPr>
            <a:r>
              <a:rPr lang="en-GB" sz="2100">
                <a:solidFill>
                  <a:schemeClr val="dk1"/>
                </a:solidFill>
                <a:latin typeface="Calibri"/>
                <a:ea typeface="Calibri"/>
                <a:cs typeface="Calibri"/>
                <a:sym typeface="Calibri"/>
              </a:rPr>
              <a:t>Ensuring the mentor has dedicated, protected time for their own training and ECT meetings  </a:t>
            </a:r>
            <a:endParaRPr sz="1100"/>
          </a:p>
          <a:p>
            <a:pPr marL="342900" marR="0" lvl="0" indent="-336550" algn="l" rtl="0">
              <a:spcBef>
                <a:spcPts val="0"/>
              </a:spcBef>
              <a:spcAft>
                <a:spcPts val="0"/>
              </a:spcAft>
              <a:buClr>
                <a:schemeClr val="accent1"/>
              </a:buClr>
              <a:buSzPts val="2100"/>
              <a:buFont typeface="Arial"/>
              <a:buChar char="•"/>
            </a:pPr>
            <a:r>
              <a:rPr lang="en-GB" sz="2100">
                <a:solidFill>
                  <a:schemeClr val="dk1"/>
                </a:solidFill>
                <a:latin typeface="Calibri"/>
                <a:ea typeface="Calibri"/>
                <a:cs typeface="Calibri"/>
                <a:sym typeface="Calibri"/>
              </a:rPr>
              <a:t>Wherever possible, having an ECF mentor and an induction tutor</a:t>
            </a:r>
            <a:endParaRPr sz="1100"/>
          </a:p>
          <a:p>
            <a:pPr marL="342900" marR="0" lvl="0" indent="-336550" algn="l" rtl="0">
              <a:spcBef>
                <a:spcPts val="0"/>
              </a:spcBef>
              <a:spcAft>
                <a:spcPts val="0"/>
              </a:spcAft>
              <a:buClr>
                <a:schemeClr val="accent1"/>
              </a:buClr>
              <a:buSzPts val="2100"/>
              <a:buFont typeface="Arial"/>
              <a:buChar char="•"/>
            </a:pPr>
            <a:r>
              <a:rPr lang="en-GB" sz="2100">
                <a:solidFill>
                  <a:schemeClr val="dk1"/>
                </a:solidFill>
                <a:latin typeface="Calibri"/>
                <a:ea typeface="Calibri"/>
                <a:cs typeface="Calibri"/>
                <a:sym typeface="Calibri"/>
              </a:rPr>
              <a:t>Allowing the mentor to complete the full ECF programme with their ECT</a:t>
            </a:r>
            <a:endParaRPr sz="1100"/>
          </a:p>
          <a:p>
            <a:pPr marL="342900" marR="0" lvl="0" indent="-203200" algn="l" rtl="0">
              <a:spcBef>
                <a:spcPts val="0"/>
              </a:spcBef>
              <a:spcAft>
                <a:spcPts val="0"/>
              </a:spcAft>
              <a:buClr>
                <a:schemeClr val="accent1"/>
              </a:buClr>
              <a:buSzPts val="2100"/>
              <a:buFont typeface="Arial"/>
              <a:buNone/>
            </a:pPr>
            <a:endParaRPr sz="2100">
              <a:solidFill>
                <a:schemeClr val="dk1"/>
              </a:solidFill>
              <a:latin typeface="Calibri"/>
              <a:ea typeface="Calibri"/>
              <a:cs typeface="Calibri"/>
              <a:sym typeface="Calibri"/>
            </a:endParaRPr>
          </a:p>
        </p:txBody>
      </p:sp>
      <p:pic>
        <p:nvPicPr>
          <p:cNvPr id="2" name="Picture 4" descr="Ofsted Outstading Provider">
            <a:extLst>
              <a:ext uri="{FF2B5EF4-FFF2-40B4-BE49-F238E27FC236}">
                <a16:creationId xmlns:a16="http://schemas.microsoft.com/office/drawing/2014/main" id="{B2A6DA38-B59F-3084-53BE-065D56FCF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6"/>
          <p:cNvSpPr txBox="1">
            <a:spLocks noGrp="1"/>
          </p:cNvSpPr>
          <p:nvPr>
            <p:ph type="title"/>
          </p:nvPr>
        </p:nvSpPr>
        <p:spPr>
          <a:xfrm>
            <a:off x="628650" y="97722"/>
            <a:ext cx="7886700" cy="297544"/>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accent1"/>
              </a:buClr>
              <a:buSzPts val="2800"/>
              <a:buFont typeface="Calibri"/>
              <a:buNone/>
            </a:pPr>
            <a:r>
              <a:rPr lang="en-GB" sz="2800" b="1">
                <a:latin typeface="Calibri"/>
                <a:ea typeface="Calibri"/>
                <a:cs typeface="Calibri"/>
                <a:sym typeface="Calibri"/>
              </a:rPr>
              <a:t>ECM overview</a:t>
            </a:r>
            <a:endParaRPr/>
          </a:p>
        </p:txBody>
      </p:sp>
      <p:pic>
        <p:nvPicPr>
          <p:cNvPr id="4" name="Picture 2">
            <a:extLst>
              <a:ext uri="{FF2B5EF4-FFF2-40B4-BE49-F238E27FC236}">
                <a16:creationId xmlns:a16="http://schemas.microsoft.com/office/drawing/2014/main" id="{E45DEA82-DC7C-B564-CFD0-BC9E6FA280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55" b="1720"/>
          <a:stretch/>
        </p:blipFill>
        <p:spPr bwMode="auto">
          <a:xfrm>
            <a:off x="1296502" y="506949"/>
            <a:ext cx="6142795" cy="44559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Ofsted Outstading Provider">
            <a:extLst>
              <a:ext uri="{FF2B5EF4-FFF2-40B4-BE49-F238E27FC236}">
                <a16:creationId xmlns:a16="http://schemas.microsoft.com/office/drawing/2014/main" id="{FF53184F-5667-C439-E1A8-4EC3DD07A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6898FDD-66A6-F846-89B6-CFBDF732A2A7}"/>
              </a:ext>
            </a:extLst>
          </p:cNvPr>
          <p:cNvSpPr>
            <a:spLocks noChangeArrowheads="1"/>
          </p:cNvSpPr>
          <p:nvPr/>
        </p:nvSpPr>
        <p:spPr bwMode="auto">
          <a:xfrm>
            <a:off x="628650" y="218318"/>
            <a:ext cx="7886699" cy="6995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numCol="1" rtlCol="0" anchor="b" anchorCtr="0" compatLnSpc="1">
            <a:prstTxWarp prst="textNoShape">
              <a:avLst/>
            </a:prstTxWarp>
            <a:normAutofit/>
          </a:bodyPr>
          <a:lstStyle/>
          <a:p>
            <a:pPr fontAlgn="base">
              <a:lnSpc>
                <a:spcPct val="90000"/>
              </a:lnSpc>
              <a:spcBef>
                <a:spcPct val="0"/>
              </a:spcBef>
              <a:spcAft>
                <a:spcPts val="450"/>
              </a:spcAft>
              <a:buClrTx/>
            </a:pPr>
            <a:r>
              <a:rPr lang="en-US" altLang="en-US" sz="4050" kern="1200">
                <a:solidFill>
                  <a:schemeClr val="tx1"/>
                </a:solidFill>
                <a:latin typeface="+mj-lt"/>
                <a:ea typeface="+mj-ea"/>
                <a:cs typeface="+mj-cs"/>
              </a:rPr>
              <a:t> Overview of </a:t>
            </a:r>
            <a:r>
              <a:rPr lang="en-US" altLang="en-US" sz="4050" kern="1200" err="1">
                <a:solidFill>
                  <a:schemeClr val="tx1"/>
                </a:solidFill>
                <a:latin typeface="+mj-lt"/>
                <a:ea typeface="+mj-ea"/>
                <a:cs typeface="+mj-cs"/>
              </a:rPr>
              <a:t>programme</a:t>
            </a:r>
            <a:r>
              <a:rPr lang="en-US" altLang="en-US" sz="4050" kern="1200">
                <a:solidFill>
                  <a:schemeClr val="tx1"/>
                </a:solidFill>
                <a:latin typeface="+mj-lt"/>
                <a:ea typeface="+mj-ea"/>
                <a:cs typeface="+mj-cs"/>
              </a:rPr>
              <a:t> Year 2 </a:t>
            </a:r>
          </a:p>
        </p:txBody>
      </p:sp>
      <p:graphicFrame>
        <p:nvGraphicFramePr>
          <p:cNvPr id="2" name="Table 1">
            <a:extLst>
              <a:ext uri="{FF2B5EF4-FFF2-40B4-BE49-F238E27FC236}">
                <a16:creationId xmlns:a16="http://schemas.microsoft.com/office/drawing/2014/main" id="{7C2CEC05-5A9C-C342-8150-14D618697D27}"/>
              </a:ext>
            </a:extLst>
          </p:cNvPr>
          <p:cNvGraphicFramePr>
            <a:graphicFrameLocks noGrp="1"/>
          </p:cNvGraphicFramePr>
          <p:nvPr/>
        </p:nvGraphicFramePr>
        <p:xfrm>
          <a:off x="628649" y="1100765"/>
          <a:ext cx="7886700" cy="3325911"/>
        </p:xfrm>
        <a:graphic>
          <a:graphicData uri="http://schemas.openxmlformats.org/drawingml/2006/table">
            <a:tbl>
              <a:tblPr firstRow="1" firstCol="1" bandRow="1"/>
              <a:tblGrid>
                <a:gridCol w="1106507">
                  <a:extLst>
                    <a:ext uri="{9D8B030D-6E8A-4147-A177-3AD203B41FA5}">
                      <a16:colId xmlns:a16="http://schemas.microsoft.com/office/drawing/2014/main" val="1309478651"/>
                    </a:ext>
                  </a:extLst>
                </a:gridCol>
                <a:gridCol w="1229610">
                  <a:extLst>
                    <a:ext uri="{9D8B030D-6E8A-4147-A177-3AD203B41FA5}">
                      <a16:colId xmlns:a16="http://schemas.microsoft.com/office/drawing/2014/main" val="4038455920"/>
                    </a:ext>
                  </a:extLst>
                </a:gridCol>
                <a:gridCol w="5550583">
                  <a:extLst>
                    <a:ext uri="{9D8B030D-6E8A-4147-A177-3AD203B41FA5}">
                      <a16:colId xmlns:a16="http://schemas.microsoft.com/office/drawing/2014/main" val="949282446"/>
                    </a:ext>
                  </a:extLst>
                </a:gridCol>
              </a:tblGrid>
              <a:tr h="219798">
                <a:tc>
                  <a:txBody>
                    <a:bodyPr/>
                    <a:lstStyle/>
                    <a:p>
                      <a:pPr algn="l" fontAlgn="ctr">
                        <a:spcBef>
                          <a:spcPts val="0"/>
                        </a:spcBef>
                        <a:spcAft>
                          <a:spcPts val="0"/>
                        </a:spcAft>
                      </a:pPr>
                      <a:r>
                        <a:rPr lang="en-GB" sz="1400" b="0" i="0" u="none" strike="noStrike">
                          <a:solidFill>
                            <a:srgbClr val="FFFFFF"/>
                          </a:solidFill>
                          <a:effectLst/>
                          <a:latin typeface="ArialMT"/>
                          <a:ea typeface="Times New Roman" panose="02020603050405020304" pitchFamily="18" charset="0"/>
                          <a:cs typeface="Times New Roman" panose="02020603050405020304" pitchFamily="18" charset="0"/>
                        </a:rPr>
                        <a:t>Term </a:t>
                      </a:r>
                      <a:endParaRPr lang="en-GB" sz="14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algn="l" fontAlgn="ctr">
                        <a:spcBef>
                          <a:spcPts val="0"/>
                        </a:spcBef>
                        <a:spcAft>
                          <a:spcPts val="0"/>
                        </a:spcAft>
                      </a:pPr>
                      <a:r>
                        <a:rPr lang="en-GB" sz="1400" b="0" i="0" u="none" strike="noStrike">
                          <a:solidFill>
                            <a:srgbClr val="FFFFFF"/>
                          </a:solidFill>
                          <a:effectLst/>
                          <a:latin typeface="ArialMT"/>
                          <a:ea typeface="Times New Roman" panose="02020603050405020304" pitchFamily="18" charset="0"/>
                          <a:cs typeface="Times New Roman" panose="02020603050405020304" pitchFamily="18" charset="0"/>
                        </a:rPr>
                        <a:t>Focus </a:t>
                      </a:r>
                      <a:endParaRPr lang="en-GB" sz="14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algn="l" fontAlgn="ctr">
                        <a:spcBef>
                          <a:spcPts val="0"/>
                        </a:spcBef>
                        <a:spcAft>
                          <a:spcPts val="0"/>
                        </a:spcAft>
                      </a:pPr>
                      <a:r>
                        <a:rPr lang="en-GB" sz="1400" b="0" i="0" u="none" strike="noStrike">
                          <a:solidFill>
                            <a:srgbClr val="FFFFFF"/>
                          </a:solidFill>
                          <a:effectLst/>
                          <a:latin typeface="ArialMT"/>
                          <a:ea typeface="Times New Roman" panose="02020603050405020304" pitchFamily="18" charset="0"/>
                          <a:cs typeface="Times New Roman" panose="02020603050405020304" pitchFamily="18" charset="0"/>
                        </a:rPr>
                        <a:t>Details </a:t>
                      </a:r>
                      <a:endParaRPr lang="en-GB" sz="14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4292920894"/>
                  </a:ext>
                </a:extLst>
              </a:tr>
              <a:tr h="699772">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Autumn term 1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Module 6:</a:t>
                      </a:r>
                    </a:p>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Inquiry into enabling pupil learning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Revisiting learning from module 1.</a:t>
                      </a:r>
                    </a:p>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Investigating one area of practice, from Standards 1 and 7, and conducting a rapid exploratory inquiry into the impact of the ECT’s existing practice.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629452"/>
                  </a:ext>
                </a:extLst>
              </a:tr>
              <a:tr h="770491">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Autumn term 2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Module 7: </a:t>
                      </a:r>
                    </a:p>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Inquiry into engaging pupils in learning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Revisiting learning from module 2. Using the audit to identify one area of practice, drawn from Standards 2 and 3, to focus a second exploratory inquiry into the impact of the ECT’s existing practice, and to identify useful changes to practice.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66580"/>
                  </a:ext>
                </a:extLst>
              </a:tr>
              <a:tr h="905598">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Spring term and summer term 1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Module 8:</a:t>
                      </a:r>
                    </a:p>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Inquiry into developing quality pedagogy and making productive use of assessment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Revisiting learning from module 3. From an audit of Standards 4, 5 and 6, conducting a more extended inquiry, evaluating the impact on pupils of an alteration to the ECT’s practice. Sharing the findings of this inquiry with colleagues.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889288"/>
                  </a:ext>
                </a:extLst>
              </a:tr>
              <a:tr h="699772">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Summer term 2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Module 9:</a:t>
                      </a:r>
                    </a:p>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Fulfilling professional responsibilities (II)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GB" sz="1000" b="0" i="0" u="none" strike="noStrike">
                          <a:solidFill>
                            <a:srgbClr val="000000"/>
                          </a:solidFill>
                          <a:effectLst/>
                          <a:latin typeface="ArialMT"/>
                          <a:ea typeface="Times New Roman" panose="02020603050405020304" pitchFamily="18" charset="0"/>
                          <a:cs typeface="Times New Roman" panose="02020603050405020304" pitchFamily="18" charset="0"/>
                        </a:rPr>
                        <a:t>Revisiting module 5 content, reflecting on progress across the programme, exploring and preparing for how the ECT’s professional role may evolve as their career develops. </a:t>
                      </a:r>
                      <a:endParaRPr lang="en-GB" sz="1000" b="0" i="0" u="none" strike="noStrike">
                        <a:effectLst/>
                        <a:latin typeface="Arial" panose="020B0604020202020204" pitchFamily="34" charset="0"/>
                      </a:endParaRPr>
                    </a:p>
                  </a:txBody>
                  <a:tcPr marL="81000" marR="7029" marT="7029" marB="702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638212"/>
                  </a:ext>
                </a:extLst>
              </a:tr>
            </a:tbl>
          </a:graphicData>
        </a:graphic>
      </p:graphicFrame>
      <p:pic>
        <p:nvPicPr>
          <p:cNvPr id="4" name="Picture 4" descr="Ofsted Outstading Provider">
            <a:extLst>
              <a:ext uri="{FF2B5EF4-FFF2-40B4-BE49-F238E27FC236}">
                <a16:creationId xmlns:a16="http://schemas.microsoft.com/office/drawing/2014/main" id="{2AC1B8BB-3278-D1D1-3538-143A8E907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9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67"/>
          <p:cNvSpPr/>
          <p:nvPr/>
        </p:nvSpPr>
        <p:spPr>
          <a:xfrm rot="-5400000">
            <a:off x="600167" y="1118527"/>
            <a:ext cx="2500200" cy="2624400"/>
          </a:xfrm>
          <a:prstGeom prst="downArrow">
            <a:avLst>
              <a:gd name="adj1" fmla="val 100000"/>
              <a:gd name="adj2" fmla="val 15788"/>
            </a:avLst>
          </a:prstGeom>
          <a:solidFill>
            <a:srgbClr val="4040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5" name="Google Shape;445;p67"/>
          <p:cNvSpPr txBox="1">
            <a:spLocks noGrp="1"/>
          </p:cNvSpPr>
          <p:nvPr>
            <p:ph type="title"/>
          </p:nvPr>
        </p:nvSpPr>
        <p:spPr>
          <a:xfrm>
            <a:off x="771525" y="1475450"/>
            <a:ext cx="1971600" cy="1910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FFFFFF"/>
              </a:buClr>
              <a:buSzPts val="2700"/>
              <a:buFont typeface="Calibri"/>
              <a:buNone/>
            </a:pPr>
            <a:r>
              <a:rPr lang="en-GB" sz="2700" b="1">
                <a:solidFill>
                  <a:srgbClr val="FFFFFF"/>
                </a:solidFill>
                <a:latin typeface="Calibri"/>
                <a:ea typeface="Calibri"/>
                <a:cs typeface="Calibri"/>
                <a:sym typeface="Calibri"/>
              </a:rPr>
              <a:t>Cohort 1, year 2</a:t>
            </a:r>
            <a:endParaRPr/>
          </a:p>
        </p:txBody>
      </p:sp>
      <p:pic>
        <p:nvPicPr>
          <p:cNvPr id="446" name="Google Shape;446;p67" descr="Diagram&#10;&#10;Description automatically generated"/>
          <p:cNvPicPr preferRelativeResize="0"/>
          <p:nvPr/>
        </p:nvPicPr>
        <p:blipFill rotWithShape="1">
          <a:blip r:embed="rId3">
            <a:alphaModFix/>
          </a:blip>
          <a:srcRect/>
          <a:stretch/>
        </p:blipFill>
        <p:spPr>
          <a:xfrm>
            <a:off x="4037472" y="482599"/>
            <a:ext cx="4176554" cy="4176554"/>
          </a:xfrm>
          <a:prstGeom prst="rect">
            <a:avLst/>
          </a:prstGeom>
          <a:noFill/>
          <a:ln>
            <a:noFill/>
          </a:ln>
        </p:spPr>
      </p:pic>
      <p:pic>
        <p:nvPicPr>
          <p:cNvPr id="2" name="Picture 4" descr="Ofsted Outstading Provider">
            <a:extLst>
              <a:ext uri="{FF2B5EF4-FFF2-40B4-BE49-F238E27FC236}">
                <a16:creationId xmlns:a16="http://schemas.microsoft.com/office/drawing/2014/main" id="{24FF81D7-614B-BCA1-C3DB-87A60C735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8EDED8-697E-9940-F38A-3C62494B0C30}"/>
              </a:ext>
            </a:extLst>
          </p:cNvPr>
          <p:cNvSpPr>
            <a:spLocks noGrp="1"/>
          </p:cNvSpPr>
          <p:nvPr>
            <p:ph type="title"/>
          </p:nvPr>
        </p:nvSpPr>
        <p:spPr/>
        <p:txBody>
          <a:bodyPr/>
          <a:lstStyle/>
          <a:p>
            <a:r>
              <a:rPr lang="en-US"/>
              <a:t>The Canvas VLE</a:t>
            </a:r>
            <a:endParaRPr lang="en-GB"/>
          </a:p>
        </p:txBody>
      </p:sp>
      <p:sp>
        <p:nvSpPr>
          <p:cNvPr id="6" name="Content Placeholder 5">
            <a:extLst>
              <a:ext uri="{FF2B5EF4-FFF2-40B4-BE49-F238E27FC236}">
                <a16:creationId xmlns:a16="http://schemas.microsoft.com/office/drawing/2014/main" id="{4BC93DFA-F8DB-E032-1E61-9F172894FAFA}"/>
              </a:ext>
            </a:extLst>
          </p:cNvPr>
          <p:cNvSpPr>
            <a:spLocks noGrp="1"/>
          </p:cNvSpPr>
          <p:nvPr>
            <p:ph idx="1"/>
          </p:nvPr>
        </p:nvSpPr>
        <p:spPr>
          <a:xfrm>
            <a:off x="431583" y="1369219"/>
            <a:ext cx="3128295" cy="3069946"/>
          </a:xfrm>
        </p:spPr>
        <p:txBody>
          <a:bodyPr>
            <a:normAutofit fontScale="70000" lnSpcReduction="20000"/>
          </a:bodyPr>
          <a:lstStyle/>
          <a:p>
            <a:pPr lvl="1"/>
            <a:r>
              <a:rPr lang="en-US">
                <a:latin typeface="+mj-lt"/>
              </a:rPr>
              <a:t>Purpose built VLE</a:t>
            </a:r>
          </a:p>
          <a:p>
            <a:pPr lvl="1"/>
            <a:r>
              <a:rPr lang="en-US">
                <a:latin typeface="+mj-lt"/>
              </a:rPr>
              <a:t>Video guidance &amp; drop-in support sessions</a:t>
            </a:r>
          </a:p>
          <a:p>
            <a:pPr lvl="1"/>
            <a:r>
              <a:rPr lang="en-US">
                <a:latin typeface="+mj-lt"/>
              </a:rPr>
              <a:t>Access for ECTS, ECMS &amp; ITs</a:t>
            </a:r>
          </a:p>
          <a:p>
            <a:pPr lvl="1"/>
            <a:r>
              <a:rPr lang="en-US">
                <a:latin typeface="+mj-lt"/>
              </a:rPr>
              <a:t>Multi-media practice examples</a:t>
            </a:r>
          </a:p>
          <a:p>
            <a:pPr lvl="1"/>
            <a:r>
              <a:rPr lang="en-US">
                <a:latin typeface="+mj-lt"/>
              </a:rPr>
              <a:t>Case studies &amp; exemplars contextualised for needs of all participants and schools</a:t>
            </a:r>
          </a:p>
          <a:p>
            <a:pPr lvl="1"/>
            <a:r>
              <a:rPr lang="en-US">
                <a:latin typeface="+mj-lt"/>
              </a:rPr>
              <a:t>Access to programme &amp; event resources</a:t>
            </a:r>
          </a:p>
          <a:p>
            <a:pPr lvl="1"/>
            <a:endParaRPr lang="en-US"/>
          </a:p>
          <a:p>
            <a:endParaRPr lang="en-GB"/>
          </a:p>
        </p:txBody>
      </p:sp>
      <p:pic>
        <p:nvPicPr>
          <p:cNvPr id="8" name="Picture 7">
            <a:hlinkClick r:id="rId2"/>
            <a:extLst>
              <a:ext uri="{FF2B5EF4-FFF2-40B4-BE49-F238E27FC236}">
                <a16:creationId xmlns:a16="http://schemas.microsoft.com/office/drawing/2014/main" id="{0366E06A-C2F6-7BFA-91D3-76E9ED3BF096}"/>
              </a:ext>
            </a:extLst>
          </p:cNvPr>
          <p:cNvPicPr>
            <a:picLocks noChangeAspect="1"/>
          </p:cNvPicPr>
          <p:nvPr/>
        </p:nvPicPr>
        <p:blipFill>
          <a:blip r:embed="rId3"/>
          <a:stretch>
            <a:fillRect/>
          </a:stretch>
        </p:blipFill>
        <p:spPr>
          <a:xfrm>
            <a:off x="3638544" y="928655"/>
            <a:ext cx="5250193" cy="3069945"/>
          </a:xfrm>
          <a:prstGeom prst="rect">
            <a:avLst/>
          </a:prstGeom>
        </p:spPr>
      </p:pic>
      <p:pic>
        <p:nvPicPr>
          <p:cNvPr id="2" name="Picture 4" descr="Ofsted Outstading Provider">
            <a:extLst>
              <a:ext uri="{FF2B5EF4-FFF2-40B4-BE49-F238E27FC236}">
                <a16:creationId xmlns:a16="http://schemas.microsoft.com/office/drawing/2014/main" id="{1FC8AC50-B37F-FF38-0474-72D4EE2EE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76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6"/>
        <p:cNvGrpSpPr/>
        <p:nvPr/>
      </p:nvGrpSpPr>
      <p:grpSpPr>
        <a:xfrm>
          <a:off x="0" y="0"/>
          <a:ext cx="0" cy="0"/>
          <a:chOff x="0" y="0"/>
          <a:chExt cx="0" cy="0"/>
        </a:xfrm>
      </p:grpSpPr>
      <p:sp>
        <p:nvSpPr>
          <p:cNvPr id="547" name="Google Shape;547;p7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800"/>
              <a:buFont typeface="Calibri"/>
              <a:buNone/>
            </a:pPr>
            <a:r>
              <a:rPr lang="en-GB" sz="2800" b="1">
                <a:latin typeface="Calibri"/>
                <a:ea typeface="Calibri"/>
                <a:cs typeface="Calibri"/>
                <a:sym typeface="Calibri"/>
              </a:rPr>
              <a:t>The Schools Dashboard</a:t>
            </a:r>
            <a:endParaRPr sz="2800" b="1">
              <a:latin typeface="Calibri"/>
              <a:ea typeface="Calibri"/>
              <a:cs typeface="Calibri"/>
              <a:sym typeface="Calibri"/>
            </a:endParaRPr>
          </a:p>
        </p:txBody>
      </p:sp>
      <p:sp>
        <p:nvSpPr>
          <p:cNvPr id="548" name="Google Shape;548;p79"/>
          <p:cNvSpPr txBox="1">
            <a:spLocks noGrp="1"/>
          </p:cNvSpPr>
          <p:nvPr>
            <p:ph type="body" idx="1"/>
          </p:nvPr>
        </p:nvSpPr>
        <p:spPr>
          <a:xfrm>
            <a:off x="628650" y="1369219"/>
            <a:ext cx="7886700" cy="3069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100"/>
              <a:buNone/>
            </a:pPr>
            <a:r>
              <a:rPr lang="en-GB"/>
              <a:t>Make use of your School’s dashboard! It is being developed constantly.</a:t>
            </a:r>
            <a:endParaRPr/>
          </a:p>
          <a:p>
            <a:pPr marL="0" lvl="0" indent="0" algn="l" rtl="0">
              <a:lnSpc>
                <a:spcPct val="90000"/>
              </a:lnSpc>
              <a:spcBef>
                <a:spcPts val="800"/>
              </a:spcBef>
              <a:spcAft>
                <a:spcPts val="0"/>
              </a:spcAft>
              <a:buClr>
                <a:schemeClr val="dk1"/>
              </a:buClr>
              <a:buSzPts val="2100"/>
              <a:buNone/>
            </a:pPr>
            <a:r>
              <a:rPr lang="en-GB"/>
              <a:t>See an overview here </a:t>
            </a:r>
            <a:r>
              <a:rPr lang="en-GB" u="sng">
                <a:solidFill>
                  <a:schemeClr val="hlink"/>
                </a:solidFill>
                <a:hlinkClick r:id="rId3"/>
              </a:rPr>
              <a:t>https://www.bestpracticenet.co.uk/news/our-ecf-dashboards-explained</a:t>
            </a:r>
            <a:r>
              <a:rPr lang="en-GB"/>
              <a:t>  </a:t>
            </a: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endParaRPr/>
          </a:p>
        </p:txBody>
      </p:sp>
      <p:pic>
        <p:nvPicPr>
          <p:cNvPr id="550" name="Google Shape;550;p79"/>
          <p:cNvPicPr preferRelativeResize="0"/>
          <p:nvPr/>
        </p:nvPicPr>
        <p:blipFill rotWithShape="1">
          <a:blip r:embed="rId4">
            <a:alphaModFix/>
          </a:blip>
          <a:srcRect/>
          <a:stretch/>
        </p:blipFill>
        <p:spPr>
          <a:xfrm>
            <a:off x="2715374" y="2571750"/>
            <a:ext cx="3713251" cy="1691405"/>
          </a:xfrm>
          <a:prstGeom prst="rect">
            <a:avLst/>
          </a:prstGeom>
          <a:noFill/>
          <a:ln>
            <a:noFill/>
          </a:ln>
        </p:spPr>
      </p:pic>
      <p:pic>
        <p:nvPicPr>
          <p:cNvPr id="2" name="Picture 4" descr="Ofsted Outstading Provider">
            <a:extLst>
              <a:ext uri="{FF2B5EF4-FFF2-40B4-BE49-F238E27FC236}">
                <a16:creationId xmlns:a16="http://schemas.microsoft.com/office/drawing/2014/main" id="{F642890D-9790-E66E-0723-AABF67410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7A5EACE7-23B5-7204-8837-24FE95637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955" y="273844"/>
            <a:ext cx="1493044" cy="32789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a:extLst>
              <a:ext uri="{FF2B5EF4-FFF2-40B4-BE49-F238E27FC236}">
                <a16:creationId xmlns:a16="http://schemas.microsoft.com/office/drawing/2014/main" id="{95744E1B-D37F-4CB0-F8F9-B11D508C8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16" y="2469441"/>
            <a:ext cx="2340106" cy="19606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3608509-AA2C-05EE-B672-A19397CE3BBF}"/>
              </a:ext>
            </a:extLst>
          </p:cNvPr>
          <p:cNvSpPr>
            <a:spLocks noGrp="1"/>
          </p:cNvSpPr>
          <p:nvPr>
            <p:ph type="title"/>
          </p:nvPr>
        </p:nvSpPr>
        <p:spPr/>
        <p:txBody>
          <a:bodyPr/>
          <a:lstStyle/>
          <a:p>
            <a:r>
              <a:rPr lang="en-US"/>
              <a:t>Marketing support</a:t>
            </a:r>
            <a:endParaRPr lang="en-GB"/>
          </a:p>
        </p:txBody>
      </p:sp>
      <p:sp>
        <p:nvSpPr>
          <p:cNvPr id="4" name="Content Placeholder 3">
            <a:extLst>
              <a:ext uri="{FF2B5EF4-FFF2-40B4-BE49-F238E27FC236}">
                <a16:creationId xmlns:a16="http://schemas.microsoft.com/office/drawing/2014/main" id="{0258137A-F29E-9BF0-5821-2981FBB0C942}"/>
              </a:ext>
            </a:extLst>
          </p:cNvPr>
          <p:cNvSpPr>
            <a:spLocks noGrp="1"/>
          </p:cNvSpPr>
          <p:nvPr>
            <p:ph sz="half" idx="1"/>
          </p:nvPr>
        </p:nvSpPr>
        <p:spPr>
          <a:xfrm>
            <a:off x="628650" y="1027611"/>
            <a:ext cx="4179833" cy="3503909"/>
          </a:xfrm>
        </p:spPr>
        <p:txBody>
          <a:bodyPr/>
          <a:lstStyle/>
          <a:p>
            <a:r>
              <a:rPr lang="en-GB" sz="1350" i="1">
                <a:solidFill>
                  <a:srgbClr val="242424"/>
                </a:solidFill>
                <a:latin typeface="Arial" panose="020B0604020202020204" pitchFamily="34" charset="0"/>
                <a:ea typeface="Calibri" panose="020F0502020204030204" pitchFamily="34" charset="0"/>
              </a:rPr>
              <a:t>“Being provided with co-branded marketing materials, including brochures and Social Media banners, saves myself and the team time meaning we can focus our energies on targeting harder to reach and harder to engage schools”</a:t>
            </a:r>
          </a:p>
          <a:p>
            <a:pPr algn="r"/>
            <a:r>
              <a:rPr lang="en-GB" sz="1200" b="1">
                <a:solidFill>
                  <a:srgbClr val="242424"/>
                </a:solidFill>
                <a:latin typeface="Arial" panose="020B0604020202020204" pitchFamily="34" charset="0"/>
                <a:ea typeface="Calibri" panose="020F0502020204030204" pitchFamily="34" charset="0"/>
              </a:rPr>
              <a:t>Chiltern TSH</a:t>
            </a:r>
            <a:endParaRPr lang="en-GB" sz="1800" b="1"/>
          </a:p>
        </p:txBody>
      </p:sp>
      <p:pic>
        <p:nvPicPr>
          <p:cNvPr id="6" name="Picture 5">
            <a:extLst>
              <a:ext uri="{FF2B5EF4-FFF2-40B4-BE49-F238E27FC236}">
                <a16:creationId xmlns:a16="http://schemas.microsoft.com/office/drawing/2014/main" id="{27E1A972-3ADE-CAEF-1666-A58D29851FB1}"/>
              </a:ext>
            </a:extLst>
          </p:cNvPr>
          <p:cNvPicPr>
            <a:picLocks noChangeAspect="1"/>
          </p:cNvPicPr>
          <p:nvPr/>
        </p:nvPicPr>
        <p:blipFill>
          <a:blip r:embed="rId4"/>
          <a:stretch>
            <a:fillRect/>
          </a:stretch>
        </p:blipFill>
        <p:spPr>
          <a:xfrm>
            <a:off x="2732108" y="2695016"/>
            <a:ext cx="3154330" cy="2302557"/>
          </a:xfrm>
          <a:prstGeom prst="rect">
            <a:avLst/>
          </a:prstGeom>
        </p:spPr>
      </p:pic>
      <p:pic>
        <p:nvPicPr>
          <p:cNvPr id="2052" name="Picture 4">
            <a:extLst>
              <a:ext uri="{FF2B5EF4-FFF2-40B4-BE49-F238E27FC236}">
                <a16:creationId xmlns:a16="http://schemas.microsoft.com/office/drawing/2014/main" id="{7A5D335E-66B5-6799-6C6C-FD16F66B9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896" y="1616692"/>
            <a:ext cx="1650206" cy="21931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6D64BA-0F6F-E47F-CE45-E9B9F4D84E44}"/>
              </a:ext>
            </a:extLst>
          </p:cNvPr>
          <p:cNvPicPr>
            <a:picLocks noChangeAspect="1"/>
          </p:cNvPicPr>
          <p:nvPr/>
        </p:nvPicPr>
        <p:blipFill>
          <a:blip r:embed="rId6"/>
          <a:stretch>
            <a:fillRect/>
          </a:stretch>
        </p:blipFill>
        <p:spPr>
          <a:xfrm>
            <a:off x="5957255" y="3010743"/>
            <a:ext cx="2938398" cy="1781519"/>
          </a:xfrm>
          <a:prstGeom prst="rect">
            <a:avLst/>
          </a:prstGeom>
        </p:spPr>
      </p:pic>
      <p:pic>
        <p:nvPicPr>
          <p:cNvPr id="8" name="Picture 2">
            <a:extLst>
              <a:ext uri="{FF2B5EF4-FFF2-40B4-BE49-F238E27FC236}">
                <a16:creationId xmlns:a16="http://schemas.microsoft.com/office/drawing/2014/main" id="{1C26D9B5-1614-C9D5-5B4A-82F6C02A51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088" y="399568"/>
            <a:ext cx="1771650" cy="325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71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1B921B-7176-4B88-9170-EE5099EE1018}"/>
              </a:ext>
            </a:extLst>
          </p:cNvPr>
          <p:cNvSpPr>
            <a:spLocks noGrp="1"/>
          </p:cNvSpPr>
          <p:nvPr>
            <p:ph type="title"/>
          </p:nvPr>
        </p:nvSpPr>
        <p:spPr/>
        <p:txBody>
          <a:bodyPr/>
          <a:lstStyle/>
          <a:p>
            <a:r>
              <a:rPr lang="en-GB"/>
              <a:t>Working with Delivery Partners</a:t>
            </a:r>
          </a:p>
        </p:txBody>
      </p:sp>
      <p:sp>
        <p:nvSpPr>
          <p:cNvPr id="5" name="Text Placeholder 4">
            <a:extLst>
              <a:ext uri="{FF2B5EF4-FFF2-40B4-BE49-F238E27FC236}">
                <a16:creationId xmlns:a16="http://schemas.microsoft.com/office/drawing/2014/main" id="{6676903A-9AD2-43E7-8A27-0FED57198C4A}"/>
              </a:ext>
            </a:extLst>
          </p:cNvPr>
          <p:cNvSpPr>
            <a:spLocks noGrp="1"/>
          </p:cNvSpPr>
          <p:nvPr>
            <p:ph type="body" sz="quarter" idx="10"/>
          </p:nvPr>
        </p:nvSpPr>
        <p:spPr>
          <a:xfrm>
            <a:off x="467544" y="1326369"/>
            <a:ext cx="4103688" cy="2906143"/>
          </a:xfrm>
        </p:spPr>
        <p:txBody>
          <a:bodyPr>
            <a:normAutofit lnSpcReduction="10000"/>
          </a:bodyPr>
          <a:lstStyle/>
          <a:p>
            <a:pPr lvl="1"/>
            <a:r>
              <a:rPr lang="en-GB" sz="2000" b="1">
                <a:latin typeface="+mj-lt"/>
              </a:rPr>
              <a:t>Lead</a:t>
            </a:r>
            <a:r>
              <a:rPr lang="en-GB" sz="2000">
                <a:latin typeface="+mj-lt"/>
              </a:rPr>
              <a:t> local delivery</a:t>
            </a:r>
          </a:p>
          <a:p>
            <a:pPr lvl="1"/>
            <a:r>
              <a:rPr lang="en-GB" sz="2000" b="1">
                <a:latin typeface="+mj-lt"/>
              </a:rPr>
              <a:t>Access </a:t>
            </a:r>
            <a:r>
              <a:rPr lang="en-GB" sz="2000">
                <a:latin typeface="+mj-lt"/>
              </a:rPr>
              <a:t>accredited training programmes</a:t>
            </a:r>
          </a:p>
          <a:p>
            <a:pPr lvl="1"/>
            <a:r>
              <a:rPr lang="en-GB" sz="2000" b="1">
                <a:latin typeface="+mj-lt"/>
              </a:rPr>
              <a:t>Tailor delivery </a:t>
            </a:r>
            <a:r>
              <a:rPr lang="en-GB" sz="2000">
                <a:latin typeface="+mj-lt"/>
              </a:rPr>
              <a:t>to accommodate specific needs</a:t>
            </a:r>
          </a:p>
          <a:p>
            <a:pPr lvl="1"/>
            <a:r>
              <a:rPr lang="en-GB" sz="2000" b="1">
                <a:latin typeface="+mj-lt"/>
              </a:rPr>
              <a:t>Back-office</a:t>
            </a:r>
            <a:r>
              <a:rPr lang="en-GB" sz="2000">
                <a:latin typeface="+mj-lt"/>
              </a:rPr>
              <a:t> management &amp; support</a:t>
            </a:r>
          </a:p>
          <a:p>
            <a:pPr lvl="1"/>
            <a:r>
              <a:rPr lang="en-GB" sz="2000" b="1">
                <a:latin typeface="+mj-lt"/>
              </a:rPr>
              <a:t>Shape and inform </a:t>
            </a:r>
            <a:r>
              <a:rPr lang="en-GB" sz="2000">
                <a:latin typeface="+mj-lt"/>
              </a:rPr>
              <a:t>programme design</a:t>
            </a:r>
          </a:p>
        </p:txBody>
      </p:sp>
      <p:pic>
        <p:nvPicPr>
          <p:cNvPr id="1026" name="Picture 2">
            <a:extLst>
              <a:ext uri="{FF2B5EF4-FFF2-40B4-BE49-F238E27FC236}">
                <a16:creationId xmlns:a16="http://schemas.microsoft.com/office/drawing/2014/main" id="{362CD1A5-888A-42B3-AF05-FB50D840C02F}"/>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4986344" y="1131888"/>
            <a:ext cx="3207438" cy="320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415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iagram&#10;&#10;Description automatically generated">
            <a:extLst>
              <a:ext uri="{FF2B5EF4-FFF2-40B4-BE49-F238E27FC236}">
                <a16:creationId xmlns:a16="http://schemas.microsoft.com/office/drawing/2014/main" id="{B19DAACC-F17C-4EDA-B979-DEA889306735}"/>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3211" r="3211"/>
          <a:stretch/>
        </p:blipFill>
        <p:spPr bwMode="auto">
          <a:xfrm>
            <a:off x="2735226" y="0"/>
            <a:ext cx="6408775" cy="5143500"/>
          </a:xfrm>
          <a:prstGeom prst="rect">
            <a:avLst/>
          </a:prstGeom>
          <a:noFill/>
        </p:spPr>
      </p:pic>
      <p:sp>
        <p:nvSpPr>
          <p:cNvPr id="16" name="Text Placeholder 15">
            <a:extLst>
              <a:ext uri="{FF2B5EF4-FFF2-40B4-BE49-F238E27FC236}">
                <a16:creationId xmlns:a16="http://schemas.microsoft.com/office/drawing/2014/main" id="{0D0F9CFF-3C4F-4B83-8119-E19D968EF848}"/>
              </a:ext>
            </a:extLst>
          </p:cNvPr>
          <p:cNvSpPr>
            <a:spLocks noGrp="1"/>
          </p:cNvSpPr>
          <p:nvPr>
            <p:ph type="body" sz="quarter" idx="11"/>
          </p:nvPr>
        </p:nvSpPr>
        <p:spPr>
          <a:xfrm>
            <a:off x="250826" y="267496"/>
            <a:ext cx="2045807" cy="4607719"/>
          </a:xfrm>
        </p:spPr>
        <p:txBody>
          <a:bodyPr/>
          <a:lstStyle/>
          <a:p>
            <a:pPr marL="0" indent="0"/>
            <a:r>
              <a:rPr lang="en-GB" sz="2000" i="0"/>
              <a:t>Supporting regional development</a:t>
            </a:r>
          </a:p>
          <a:p>
            <a:endParaRPr lang="en-GB" sz="2000" i="0"/>
          </a:p>
          <a:p>
            <a:r>
              <a:rPr lang="en-GB" sz="1600"/>
              <a:t>Track career development</a:t>
            </a:r>
          </a:p>
          <a:p>
            <a:endParaRPr lang="en-GB" sz="1600"/>
          </a:p>
          <a:p>
            <a:r>
              <a:rPr lang="en-GB" sz="1600"/>
              <a:t>Identify &amp; target local priorities</a:t>
            </a:r>
          </a:p>
          <a:p>
            <a:endParaRPr lang="en-GB" sz="1600"/>
          </a:p>
          <a:p>
            <a:r>
              <a:rPr lang="en-GB" sz="1600"/>
              <a:t>Build strategic partnerships</a:t>
            </a:r>
          </a:p>
          <a:p>
            <a:endParaRPr lang="en-GB" sz="1600"/>
          </a:p>
        </p:txBody>
      </p:sp>
    </p:spTree>
    <p:extLst>
      <p:ext uri="{BB962C8B-B14F-4D97-AF65-F5344CB8AC3E}">
        <p14:creationId xmlns:p14="http://schemas.microsoft.com/office/powerpoint/2010/main" val="32311320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BAE7F-BB94-66E4-D5B0-A8F378A6D28B}"/>
              </a:ext>
            </a:extLst>
          </p:cNvPr>
          <p:cNvSpPr>
            <a:spLocks noGrp="1"/>
          </p:cNvSpPr>
          <p:nvPr>
            <p:ph idx="1"/>
          </p:nvPr>
        </p:nvSpPr>
        <p:spPr>
          <a:xfrm>
            <a:off x="2023110" y="1953340"/>
            <a:ext cx="6863715" cy="1236821"/>
          </a:xfrm>
        </p:spPr>
        <p:txBody>
          <a:bodyPr>
            <a:noAutofit/>
          </a:bodyPr>
          <a:lstStyle/>
          <a:p>
            <a:pPr>
              <a:lnSpc>
                <a:spcPct val="107000"/>
              </a:lnSpc>
            </a:pPr>
            <a:r>
              <a:rPr lang="en-GB" sz="1350" i="1">
                <a:latin typeface="+mj-lt"/>
                <a:ea typeface="Calibri" panose="020F0502020204030204" pitchFamily="34" charset="0"/>
                <a:cs typeface="Times New Roman" panose="02020603050405020304" pitchFamily="18" charset="0"/>
              </a:rPr>
              <a:t>“Schools have commented on how fabulous the materials are and how much a step up the training is. Our facilitators have been really happy with the quality of training delivery, how professional it has been, but also how it fits within our local context. This has been greatly valued in terms of the impact day-to-day in transitioning to a new provider. The transition was easy.”</a:t>
            </a:r>
          </a:p>
          <a:p>
            <a:pPr>
              <a:lnSpc>
                <a:spcPct val="107000"/>
              </a:lnSpc>
              <a:spcBef>
                <a:spcPts val="0"/>
              </a:spcBef>
              <a:spcAft>
                <a:spcPts val="600"/>
              </a:spcAft>
            </a:pPr>
            <a:r>
              <a:rPr lang="en-GB" sz="1350" b="1">
                <a:latin typeface="+mj-lt"/>
                <a:ea typeface="Calibri" panose="020F0502020204030204" pitchFamily="34" charset="0"/>
                <a:cs typeface="Times New Roman" panose="02020603050405020304" pitchFamily="18" charset="0"/>
              </a:rPr>
              <a:t>Samantha Torr, Director of Alpha Teaching School Hub</a:t>
            </a:r>
            <a:endParaRPr lang="en-US" sz="1350" b="1">
              <a:latin typeface="+mj-lt"/>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622BED17-E716-E208-DF63-81C256F4E7CE}"/>
              </a:ext>
            </a:extLst>
          </p:cNvPr>
          <p:cNvSpPr txBox="1">
            <a:spLocks/>
          </p:cNvSpPr>
          <p:nvPr/>
        </p:nvSpPr>
        <p:spPr>
          <a:xfrm>
            <a:off x="468630" y="793807"/>
            <a:ext cx="6863715" cy="914400"/>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350" i="1">
                <a:latin typeface="+mj-lt"/>
                <a:ea typeface="Calibri" panose="020F0502020204030204" pitchFamily="34" charset="0"/>
                <a:cs typeface="Times New Roman" panose="02020603050405020304" pitchFamily="18" charset="0"/>
              </a:rPr>
              <a:t>“The support and guidance we have received from the ECF team at Best Practice has been exceptional. Their attention to detail and the time they made available to us to during set-up made our transition to them as our Lead Partner for 2022-23 a very smooth one.”</a:t>
            </a:r>
          </a:p>
          <a:p>
            <a:pPr algn="r">
              <a:lnSpc>
                <a:spcPct val="107000"/>
              </a:lnSpc>
              <a:spcBef>
                <a:spcPts val="0"/>
              </a:spcBef>
              <a:spcAft>
                <a:spcPts val="600"/>
              </a:spcAft>
            </a:pPr>
            <a:r>
              <a:rPr lang="en-GB" sz="1350" b="1">
                <a:latin typeface="+mj-lt"/>
                <a:ea typeface="Calibri" panose="020F0502020204030204" pitchFamily="34" charset="0"/>
                <a:cs typeface="Times New Roman" panose="02020603050405020304" pitchFamily="18" charset="0"/>
              </a:rPr>
              <a:t>Karen Taylor-Paul, Director of Alban Teaching School Hub</a:t>
            </a:r>
            <a:endParaRPr lang="en-US" sz="1350">
              <a:latin typeface="+mj-lt"/>
            </a:endParaRPr>
          </a:p>
        </p:txBody>
      </p:sp>
      <p:sp>
        <p:nvSpPr>
          <p:cNvPr id="5" name="Content Placeholder 2">
            <a:extLst>
              <a:ext uri="{FF2B5EF4-FFF2-40B4-BE49-F238E27FC236}">
                <a16:creationId xmlns:a16="http://schemas.microsoft.com/office/drawing/2014/main" id="{AD9C40D3-E815-C785-BBB9-AA9046D5A111}"/>
              </a:ext>
            </a:extLst>
          </p:cNvPr>
          <p:cNvSpPr txBox="1">
            <a:spLocks/>
          </p:cNvSpPr>
          <p:nvPr/>
        </p:nvSpPr>
        <p:spPr>
          <a:xfrm>
            <a:off x="468630" y="3435293"/>
            <a:ext cx="6863715" cy="1173956"/>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350" i="1">
                <a:latin typeface="+mj-lt"/>
              </a:rPr>
              <a:t>“Our ability to maintain the highest possible quality of </a:t>
            </a:r>
            <a:r>
              <a:rPr lang="en-US" sz="1350" i="1" err="1">
                <a:latin typeface="+mj-lt"/>
              </a:rPr>
              <a:t>programme</a:t>
            </a:r>
            <a:r>
              <a:rPr lang="en-US" sz="1350" i="1">
                <a:latin typeface="+mj-lt"/>
              </a:rPr>
              <a:t> delivery, coupled with providing an excellent participant learning experience, is always the driving force behind our decision making. For the team and I, this is where the benefits of BPN’s partnership model comes to the fore. The back-office and </a:t>
            </a:r>
            <a:r>
              <a:rPr lang="en-US" sz="1350" i="1" err="1">
                <a:latin typeface="+mj-lt"/>
              </a:rPr>
              <a:t>programme</a:t>
            </a:r>
            <a:r>
              <a:rPr lang="en-US" sz="1350" i="1">
                <a:latin typeface="+mj-lt"/>
              </a:rPr>
              <a:t> management function, delivered through BPN, removes the huge administrative burden”</a:t>
            </a:r>
          </a:p>
          <a:p>
            <a:pPr algn="r"/>
            <a:r>
              <a:rPr lang="en-GB" sz="1350" b="1">
                <a:latin typeface="+mj-lt"/>
                <a:ea typeface="Calibri" panose="020F0502020204030204" pitchFamily="34" charset="0"/>
                <a:cs typeface="Times New Roman" panose="02020603050405020304" pitchFamily="18" charset="0"/>
              </a:rPr>
              <a:t>David Higginbottom, Deputy Director of HISP Teaching School Hub</a:t>
            </a:r>
            <a:endParaRPr lang="en-US" sz="1350" b="1">
              <a:latin typeface="+mj-lt"/>
              <a:ea typeface="Calibri" panose="020F0502020204030204" pitchFamily="34" charset="0"/>
              <a:cs typeface="Times New Roman" panose="02020603050405020304" pitchFamily="18" charset="0"/>
            </a:endParaRPr>
          </a:p>
        </p:txBody>
      </p:sp>
      <p:pic>
        <p:nvPicPr>
          <p:cNvPr id="1026" name="Picture 2" descr="Samantha Torr">
            <a:extLst>
              <a:ext uri="{FF2B5EF4-FFF2-40B4-BE49-F238E27FC236}">
                <a16:creationId xmlns:a16="http://schemas.microsoft.com/office/drawing/2014/main" id="{1ED76563-F113-5F36-3D61-0AE93CEC3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 y="1960891"/>
            <a:ext cx="1219111" cy="1229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en Taylor-Paul">
            <a:extLst>
              <a:ext uri="{FF2B5EF4-FFF2-40B4-BE49-F238E27FC236}">
                <a16:creationId xmlns:a16="http://schemas.microsoft.com/office/drawing/2014/main" id="{002515CE-C65C-6AF4-91F1-D81C346DB5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6" t="4060" r="4476" b="4621"/>
          <a:stretch/>
        </p:blipFill>
        <p:spPr bwMode="auto">
          <a:xfrm>
            <a:off x="7456260" y="601503"/>
            <a:ext cx="1219111" cy="12292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wearing a backpack&#10;&#10;Description automatically generated with low confidence">
            <a:extLst>
              <a:ext uri="{FF2B5EF4-FFF2-40B4-BE49-F238E27FC236}">
                <a16:creationId xmlns:a16="http://schemas.microsoft.com/office/drawing/2014/main" id="{DD70E3F8-87E8-2315-99B2-1CBA7329C33A}"/>
              </a:ext>
            </a:extLst>
          </p:cNvPr>
          <p:cNvPicPr>
            <a:picLocks noChangeAspect="1"/>
          </p:cNvPicPr>
          <p:nvPr/>
        </p:nvPicPr>
        <p:blipFill rotWithShape="1">
          <a:blip r:embed="rId4"/>
          <a:srcRect l="12318" t="15701" r="10016" b="32089"/>
          <a:stretch/>
        </p:blipFill>
        <p:spPr>
          <a:xfrm>
            <a:off x="7456260" y="3312727"/>
            <a:ext cx="1219111" cy="1229270"/>
          </a:xfrm>
          <a:prstGeom prst="rect">
            <a:avLst/>
          </a:prstGeom>
        </p:spPr>
      </p:pic>
    </p:spTree>
    <p:extLst>
      <p:ext uri="{BB962C8B-B14F-4D97-AF65-F5344CB8AC3E}">
        <p14:creationId xmlns:p14="http://schemas.microsoft.com/office/powerpoint/2010/main" val="267543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7"/>
          <p:cNvSpPr txBox="1">
            <a:spLocks noGrp="1"/>
          </p:cNvSpPr>
          <p:nvPr>
            <p:ph type="title"/>
          </p:nvPr>
        </p:nvSpPr>
        <p:spPr>
          <a:xfrm>
            <a:off x="546304" y="361752"/>
            <a:ext cx="7221000" cy="443100"/>
          </a:xfrm>
          <a:prstGeom prst="rect">
            <a:avLst/>
          </a:prstGeom>
          <a:noFill/>
          <a:ln>
            <a:noFill/>
          </a:ln>
        </p:spPr>
        <p:txBody>
          <a:bodyPr spcFirstLastPara="1" wrap="square" lIns="0" tIns="12050" rIns="0" bIns="0" anchor="ctr" anchorCtr="0">
            <a:spAutoFit/>
          </a:bodyPr>
          <a:lstStyle/>
          <a:p>
            <a:pPr marL="12700" lvl="0" indent="0" algn="l" rtl="0">
              <a:lnSpc>
                <a:spcPct val="100000"/>
              </a:lnSpc>
              <a:spcBef>
                <a:spcPts val="0"/>
              </a:spcBef>
              <a:spcAft>
                <a:spcPts val="0"/>
              </a:spcAft>
              <a:buClr>
                <a:schemeClr val="accent1"/>
              </a:buClr>
              <a:buSzPts val="2800"/>
              <a:buFont typeface="Calibri"/>
              <a:buNone/>
            </a:pPr>
            <a:r>
              <a:rPr lang="en-GB" sz="2800" b="1">
                <a:solidFill>
                  <a:schemeClr val="accent1"/>
                </a:solidFill>
                <a:latin typeface="Calibri"/>
                <a:ea typeface="Calibri"/>
                <a:cs typeface="Calibri"/>
                <a:sym typeface="Calibri"/>
              </a:rPr>
              <a:t>Who are BPN?</a:t>
            </a:r>
            <a:endParaRPr sz="2800">
              <a:solidFill>
                <a:schemeClr val="accent1"/>
              </a:solidFill>
              <a:latin typeface="Calibri"/>
              <a:ea typeface="Calibri"/>
              <a:cs typeface="Calibri"/>
              <a:sym typeface="Calibri"/>
            </a:endParaRPr>
          </a:p>
        </p:txBody>
      </p:sp>
      <p:sp>
        <p:nvSpPr>
          <p:cNvPr id="297" name="Google Shape;297;p57"/>
          <p:cNvSpPr txBox="1">
            <a:spLocks noGrp="1"/>
          </p:cNvSpPr>
          <p:nvPr>
            <p:ph type="body" idx="1"/>
          </p:nvPr>
        </p:nvSpPr>
        <p:spPr>
          <a:xfrm>
            <a:off x="4849736" y="366368"/>
            <a:ext cx="3713100" cy="3902100"/>
          </a:xfrm>
          <a:prstGeom prst="rect">
            <a:avLst/>
          </a:prstGeom>
          <a:noFill/>
          <a:ln>
            <a:noFill/>
          </a:ln>
        </p:spPr>
        <p:txBody>
          <a:bodyPr spcFirstLastPara="1" wrap="square" lIns="0" tIns="88900" rIns="0" bIns="0" anchor="t" anchorCtr="0">
            <a:spAutoFit/>
          </a:bodyPr>
          <a:lstStyle/>
          <a:p>
            <a:pPr marL="304800" lvl="0" indent="-298450" algn="l" rtl="0">
              <a:lnSpc>
                <a:spcPct val="100000"/>
              </a:lnSpc>
              <a:spcBef>
                <a:spcPts val="0"/>
              </a:spcBef>
              <a:spcAft>
                <a:spcPts val="0"/>
              </a:spcAft>
              <a:buClr>
                <a:srgbClr val="006BB5"/>
              </a:buClr>
              <a:buSzPts val="2100"/>
              <a:buFont typeface="Noto Sans Symbols"/>
              <a:buChar char="▪"/>
            </a:pPr>
            <a:r>
              <a:rPr lang="en-GB"/>
              <a:t>School-led CPD provider since 2012</a:t>
            </a:r>
            <a:endParaRPr/>
          </a:p>
          <a:p>
            <a:pPr marL="304800" marR="114300" lvl="0" indent="-298450" algn="l" rtl="0">
              <a:lnSpc>
                <a:spcPct val="100000"/>
              </a:lnSpc>
              <a:spcBef>
                <a:spcPts val="600"/>
              </a:spcBef>
              <a:spcAft>
                <a:spcPts val="0"/>
              </a:spcAft>
              <a:buClr>
                <a:srgbClr val="006BB5"/>
              </a:buClr>
              <a:buSzPts val="2100"/>
              <a:buFont typeface="Noto Sans Symbols"/>
              <a:buChar char="▪"/>
            </a:pPr>
            <a:r>
              <a:rPr lang="en-GB"/>
              <a:t>Provider of NPQs, Apprenticeships, ECF, EYITT, HLTA, NASENCO  &amp; more</a:t>
            </a:r>
            <a:endParaRPr/>
          </a:p>
          <a:p>
            <a:pPr marL="304800" marR="0" lvl="0" indent="-298450" algn="l" rtl="0">
              <a:lnSpc>
                <a:spcPct val="100000"/>
              </a:lnSpc>
              <a:spcBef>
                <a:spcPts val="600"/>
              </a:spcBef>
              <a:spcAft>
                <a:spcPts val="0"/>
              </a:spcAft>
              <a:buClr>
                <a:srgbClr val="006BB5"/>
              </a:buClr>
              <a:buSzPts val="2100"/>
              <a:buFont typeface="Noto Sans Symbols"/>
              <a:buChar char="▪"/>
            </a:pPr>
            <a:r>
              <a:rPr lang="en-GB"/>
              <a:t>Dedicated and expert programme, participant and partner  support teams</a:t>
            </a:r>
            <a:endParaRPr/>
          </a:p>
          <a:p>
            <a:pPr marL="304800" lvl="0" indent="-298450" algn="l" rtl="0">
              <a:lnSpc>
                <a:spcPct val="100000"/>
              </a:lnSpc>
              <a:spcBef>
                <a:spcPts val="600"/>
              </a:spcBef>
              <a:spcAft>
                <a:spcPts val="0"/>
              </a:spcAft>
              <a:buClr>
                <a:srgbClr val="006BB5"/>
              </a:buClr>
              <a:buSzPts val="2100"/>
              <a:buFont typeface="Noto Sans Symbols"/>
              <a:buChar char="▪"/>
            </a:pPr>
            <a:r>
              <a:rPr lang="en-GB"/>
              <a:t>Programmes built on, and updated with, up to date</a:t>
            </a:r>
            <a:endParaRPr/>
          </a:p>
          <a:p>
            <a:pPr marL="304800" lvl="0" indent="0" algn="l" rtl="0">
              <a:lnSpc>
                <a:spcPct val="100000"/>
              </a:lnSpc>
              <a:spcBef>
                <a:spcPts val="200"/>
              </a:spcBef>
              <a:spcAft>
                <a:spcPts val="0"/>
              </a:spcAft>
              <a:buClr>
                <a:schemeClr val="dk1"/>
              </a:buClr>
              <a:buSzPts val="2100"/>
              <a:buNone/>
            </a:pPr>
            <a:r>
              <a:rPr lang="en-GB"/>
              <a:t>research evidence</a:t>
            </a:r>
            <a:endParaRPr/>
          </a:p>
        </p:txBody>
      </p:sp>
      <p:grpSp>
        <p:nvGrpSpPr>
          <p:cNvPr id="298" name="Google Shape;298;p57"/>
          <p:cNvGrpSpPr/>
          <p:nvPr/>
        </p:nvGrpSpPr>
        <p:grpSpPr>
          <a:xfrm>
            <a:off x="1286255" y="2129015"/>
            <a:ext cx="1741932" cy="1781569"/>
            <a:chOff x="1286255" y="2129015"/>
            <a:chExt cx="1741932" cy="1781569"/>
          </a:xfrm>
        </p:grpSpPr>
        <p:pic>
          <p:nvPicPr>
            <p:cNvPr id="299" name="Google Shape;299;p57"/>
            <p:cNvPicPr preferRelativeResize="0"/>
            <p:nvPr/>
          </p:nvPicPr>
          <p:blipFill rotWithShape="1">
            <a:blip r:embed="rId3">
              <a:alphaModFix/>
            </a:blip>
            <a:srcRect/>
            <a:stretch/>
          </p:blipFill>
          <p:spPr>
            <a:xfrm>
              <a:off x="1286255" y="2234184"/>
              <a:ext cx="1741932" cy="1676400"/>
            </a:xfrm>
            <a:prstGeom prst="rect">
              <a:avLst/>
            </a:prstGeom>
            <a:noFill/>
            <a:ln>
              <a:noFill/>
            </a:ln>
          </p:spPr>
        </p:pic>
        <p:sp>
          <p:nvSpPr>
            <p:cNvPr id="300" name="Google Shape;300;p57"/>
            <p:cNvSpPr/>
            <p:nvPr/>
          </p:nvSpPr>
          <p:spPr>
            <a:xfrm>
              <a:off x="1328459" y="2253742"/>
              <a:ext cx="1662430" cy="1596389"/>
            </a:xfrm>
            <a:custGeom>
              <a:avLst/>
              <a:gdLst/>
              <a:ahLst/>
              <a:cxnLst/>
              <a:rect l="l" t="t" r="r" b="b"/>
              <a:pathLst>
                <a:path w="1662430" h="1596389" extrusionOk="0">
                  <a:moveTo>
                    <a:pt x="1154517" y="0"/>
                  </a:moveTo>
                  <a:lnTo>
                    <a:pt x="1122640" y="75310"/>
                  </a:lnTo>
                  <a:lnTo>
                    <a:pt x="1166879" y="95712"/>
                  </a:lnTo>
                  <a:lnTo>
                    <a:pt x="1209597" y="118886"/>
                  </a:lnTo>
                  <a:lnTo>
                    <a:pt x="1250672" y="144748"/>
                  </a:lnTo>
                  <a:lnTo>
                    <a:pt x="1289979" y="173213"/>
                  </a:lnTo>
                  <a:lnTo>
                    <a:pt x="1327395" y="204198"/>
                  </a:lnTo>
                  <a:lnTo>
                    <a:pt x="1362797" y="237616"/>
                  </a:lnTo>
                  <a:lnTo>
                    <a:pt x="1395126" y="272292"/>
                  </a:lnTo>
                  <a:lnTo>
                    <a:pt x="1424851" y="308446"/>
                  </a:lnTo>
                  <a:lnTo>
                    <a:pt x="1451974" y="345954"/>
                  </a:lnTo>
                  <a:lnTo>
                    <a:pt x="1476494" y="384693"/>
                  </a:lnTo>
                  <a:lnTo>
                    <a:pt x="1498413" y="424539"/>
                  </a:lnTo>
                  <a:lnTo>
                    <a:pt x="1517731" y="465366"/>
                  </a:lnTo>
                  <a:lnTo>
                    <a:pt x="1534448" y="507052"/>
                  </a:lnTo>
                  <a:lnTo>
                    <a:pt x="1548566" y="549472"/>
                  </a:lnTo>
                  <a:lnTo>
                    <a:pt x="1560084" y="592502"/>
                  </a:lnTo>
                  <a:lnTo>
                    <a:pt x="1569003" y="636018"/>
                  </a:lnTo>
                  <a:lnTo>
                    <a:pt x="1575324" y="679895"/>
                  </a:lnTo>
                  <a:lnTo>
                    <a:pt x="1579047" y="724010"/>
                  </a:lnTo>
                  <a:lnTo>
                    <a:pt x="1580173" y="768238"/>
                  </a:lnTo>
                  <a:lnTo>
                    <a:pt x="1578703" y="812456"/>
                  </a:lnTo>
                  <a:lnTo>
                    <a:pt x="1574637" y="856539"/>
                  </a:lnTo>
                  <a:lnTo>
                    <a:pt x="1567975" y="900363"/>
                  </a:lnTo>
                  <a:lnTo>
                    <a:pt x="1558718" y="943803"/>
                  </a:lnTo>
                  <a:lnTo>
                    <a:pt x="1546867" y="986737"/>
                  </a:lnTo>
                  <a:lnTo>
                    <a:pt x="1532423" y="1029039"/>
                  </a:lnTo>
                  <a:lnTo>
                    <a:pt x="1515385" y="1070586"/>
                  </a:lnTo>
                  <a:lnTo>
                    <a:pt x="1495754" y="1111253"/>
                  </a:lnTo>
                  <a:lnTo>
                    <a:pt x="1473532" y="1150916"/>
                  </a:lnTo>
                  <a:lnTo>
                    <a:pt x="1448718" y="1189452"/>
                  </a:lnTo>
                  <a:lnTo>
                    <a:pt x="1421313" y="1226736"/>
                  </a:lnTo>
                  <a:lnTo>
                    <a:pt x="1391318" y="1262643"/>
                  </a:lnTo>
                  <a:lnTo>
                    <a:pt x="1358733" y="1297051"/>
                  </a:lnTo>
                  <a:lnTo>
                    <a:pt x="1324058" y="1329379"/>
                  </a:lnTo>
                  <a:lnTo>
                    <a:pt x="1287904" y="1359105"/>
                  </a:lnTo>
                  <a:lnTo>
                    <a:pt x="1250395" y="1386227"/>
                  </a:lnTo>
                  <a:lnTo>
                    <a:pt x="1211656" y="1410748"/>
                  </a:lnTo>
                  <a:lnTo>
                    <a:pt x="1171811" y="1432667"/>
                  </a:lnTo>
                  <a:lnTo>
                    <a:pt x="1130983" y="1451984"/>
                  </a:lnTo>
                  <a:lnTo>
                    <a:pt x="1089297" y="1468702"/>
                  </a:lnTo>
                  <a:lnTo>
                    <a:pt x="1046877" y="1482819"/>
                  </a:lnTo>
                  <a:lnTo>
                    <a:pt x="1003847" y="1494337"/>
                  </a:lnTo>
                  <a:lnTo>
                    <a:pt x="960332" y="1503256"/>
                  </a:lnTo>
                  <a:lnTo>
                    <a:pt x="916454" y="1509577"/>
                  </a:lnTo>
                  <a:lnTo>
                    <a:pt x="872339" y="1513301"/>
                  </a:lnTo>
                  <a:lnTo>
                    <a:pt x="828111" y="1514427"/>
                  </a:lnTo>
                  <a:lnTo>
                    <a:pt x="783894" y="1512957"/>
                  </a:lnTo>
                  <a:lnTo>
                    <a:pt x="739811" y="1508890"/>
                  </a:lnTo>
                  <a:lnTo>
                    <a:pt x="695987" y="1502228"/>
                  </a:lnTo>
                  <a:lnTo>
                    <a:pt x="652546" y="1492972"/>
                  </a:lnTo>
                  <a:lnTo>
                    <a:pt x="609613" y="1481121"/>
                  </a:lnTo>
                  <a:lnTo>
                    <a:pt x="567311" y="1466676"/>
                  </a:lnTo>
                  <a:lnTo>
                    <a:pt x="525764" y="1449638"/>
                  </a:lnTo>
                  <a:lnTo>
                    <a:pt x="485097" y="1430008"/>
                  </a:lnTo>
                  <a:lnTo>
                    <a:pt x="445433" y="1407785"/>
                  </a:lnTo>
                  <a:lnTo>
                    <a:pt x="406898" y="1382972"/>
                  </a:lnTo>
                  <a:lnTo>
                    <a:pt x="369614" y="1355567"/>
                  </a:lnTo>
                  <a:lnTo>
                    <a:pt x="333706" y="1325571"/>
                  </a:lnTo>
                  <a:lnTo>
                    <a:pt x="299299" y="1292986"/>
                  </a:lnTo>
                  <a:lnTo>
                    <a:pt x="266970" y="1258311"/>
                  </a:lnTo>
                  <a:lnTo>
                    <a:pt x="237245" y="1222157"/>
                  </a:lnTo>
                  <a:lnTo>
                    <a:pt x="210122" y="1184649"/>
                  </a:lnTo>
                  <a:lnTo>
                    <a:pt x="185602" y="1145910"/>
                  </a:lnTo>
                  <a:lnTo>
                    <a:pt x="163683" y="1106064"/>
                  </a:lnTo>
                  <a:lnTo>
                    <a:pt x="144365" y="1065237"/>
                  </a:lnTo>
                  <a:lnTo>
                    <a:pt x="127648" y="1023551"/>
                  </a:lnTo>
                  <a:lnTo>
                    <a:pt x="113530" y="981131"/>
                  </a:lnTo>
                  <a:lnTo>
                    <a:pt x="102012" y="938101"/>
                  </a:lnTo>
                  <a:lnTo>
                    <a:pt x="93093" y="894585"/>
                  </a:lnTo>
                  <a:lnTo>
                    <a:pt x="86772" y="850708"/>
                  </a:lnTo>
                  <a:lnTo>
                    <a:pt x="83049" y="806593"/>
                  </a:lnTo>
                  <a:lnTo>
                    <a:pt x="81923" y="762365"/>
                  </a:lnTo>
                  <a:lnTo>
                    <a:pt x="83393" y="718147"/>
                  </a:lnTo>
                  <a:lnTo>
                    <a:pt x="87459" y="674064"/>
                  </a:lnTo>
                  <a:lnTo>
                    <a:pt x="94121" y="630240"/>
                  </a:lnTo>
                  <a:lnTo>
                    <a:pt x="103378" y="586800"/>
                  </a:lnTo>
                  <a:lnTo>
                    <a:pt x="115229" y="543866"/>
                  </a:lnTo>
                  <a:lnTo>
                    <a:pt x="129673" y="501564"/>
                  </a:lnTo>
                  <a:lnTo>
                    <a:pt x="146711" y="460017"/>
                  </a:lnTo>
                  <a:lnTo>
                    <a:pt x="166342" y="419350"/>
                  </a:lnTo>
                  <a:lnTo>
                    <a:pt x="188564" y="379687"/>
                  </a:lnTo>
                  <a:lnTo>
                    <a:pt x="213378" y="341151"/>
                  </a:lnTo>
                  <a:lnTo>
                    <a:pt x="240783" y="303867"/>
                  </a:lnTo>
                  <a:lnTo>
                    <a:pt x="270778" y="267960"/>
                  </a:lnTo>
                  <a:lnTo>
                    <a:pt x="303363" y="233552"/>
                  </a:lnTo>
                  <a:lnTo>
                    <a:pt x="331557" y="267081"/>
                  </a:lnTo>
                  <a:lnTo>
                    <a:pt x="323429" y="159893"/>
                  </a:lnTo>
                  <a:lnTo>
                    <a:pt x="222591" y="137159"/>
                  </a:lnTo>
                  <a:lnTo>
                    <a:pt x="250785" y="170687"/>
                  </a:lnTo>
                  <a:lnTo>
                    <a:pt x="217882" y="204682"/>
                  </a:lnTo>
                  <a:lnTo>
                    <a:pt x="187031" y="240415"/>
                  </a:lnTo>
                  <a:lnTo>
                    <a:pt x="158295" y="277793"/>
                  </a:lnTo>
                  <a:lnTo>
                    <a:pt x="131737" y="316719"/>
                  </a:lnTo>
                  <a:lnTo>
                    <a:pt x="107418" y="357098"/>
                  </a:lnTo>
                  <a:lnTo>
                    <a:pt x="85400" y="398834"/>
                  </a:lnTo>
                  <a:lnTo>
                    <a:pt x="65746" y="441832"/>
                  </a:lnTo>
                  <a:lnTo>
                    <a:pt x="48044" y="487348"/>
                  </a:lnTo>
                  <a:lnTo>
                    <a:pt x="33180" y="533257"/>
                  </a:lnTo>
                  <a:lnTo>
                    <a:pt x="21114" y="579457"/>
                  </a:lnTo>
                  <a:lnTo>
                    <a:pt x="11805" y="625847"/>
                  </a:lnTo>
                  <a:lnTo>
                    <a:pt x="5210" y="672325"/>
                  </a:lnTo>
                  <a:lnTo>
                    <a:pt x="1289" y="718787"/>
                  </a:lnTo>
                  <a:lnTo>
                    <a:pt x="0" y="765133"/>
                  </a:lnTo>
                  <a:lnTo>
                    <a:pt x="1301" y="811260"/>
                  </a:lnTo>
                  <a:lnTo>
                    <a:pt x="5151" y="857065"/>
                  </a:lnTo>
                  <a:lnTo>
                    <a:pt x="11509" y="902448"/>
                  </a:lnTo>
                  <a:lnTo>
                    <a:pt x="20334" y="947305"/>
                  </a:lnTo>
                  <a:lnTo>
                    <a:pt x="31583" y="991536"/>
                  </a:lnTo>
                  <a:lnTo>
                    <a:pt x="45216" y="1035036"/>
                  </a:lnTo>
                  <a:lnTo>
                    <a:pt x="61191" y="1077706"/>
                  </a:lnTo>
                  <a:lnTo>
                    <a:pt x="79467" y="1119441"/>
                  </a:lnTo>
                  <a:lnTo>
                    <a:pt x="100003" y="1160142"/>
                  </a:lnTo>
                  <a:lnTo>
                    <a:pt x="122756" y="1199704"/>
                  </a:lnTo>
                  <a:lnTo>
                    <a:pt x="147685" y="1238027"/>
                  </a:lnTo>
                  <a:lnTo>
                    <a:pt x="174750" y="1275007"/>
                  </a:lnTo>
                  <a:lnTo>
                    <a:pt x="203908" y="1310544"/>
                  </a:lnTo>
                  <a:lnTo>
                    <a:pt x="235119" y="1344535"/>
                  </a:lnTo>
                  <a:lnTo>
                    <a:pt x="268340" y="1376877"/>
                  </a:lnTo>
                  <a:lnTo>
                    <a:pt x="303531" y="1407469"/>
                  </a:lnTo>
                  <a:lnTo>
                    <a:pt x="340651" y="1436209"/>
                  </a:lnTo>
                  <a:lnTo>
                    <a:pt x="379656" y="1462995"/>
                  </a:lnTo>
                  <a:lnTo>
                    <a:pt x="420507" y="1487724"/>
                  </a:lnTo>
                  <a:lnTo>
                    <a:pt x="463162" y="1510294"/>
                  </a:lnTo>
                  <a:lnTo>
                    <a:pt x="507579" y="1530604"/>
                  </a:lnTo>
                  <a:lnTo>
                    <a:pt x="553094" y="1548306"/>
                  </a:lnTo>
                  <a:lnTo>
                    <a:pt x="599003" y="1563169"/>
                  </a:lnTo>
                  <a:lnTo>
                    <a:pt x="645204" y="1575235"/>
                  </a:lnTo>
                  <a:lnTo>
                    <a:pt x="691594" y="1584545"/>
                  </a:lnTo>
                  <a:lnTo>
                    <a:pt x="738071" y="1591139"/>
                  </a:lnTo>
                  <a:lnTo>
                    <a:pt x="784534" y="1595061"/>
                  </a:lnTo>
                  <a:lnTo>
                    <a:pt x="830879" y="1596350"/>
                  </a:lnTo>
                  <a:lnTo>
                    <a:pt x="877006" y="1595049"/>
                  </a:lnTo>
                  <a:lnTo>
                    <a:pt x="922812" y="1591198"/>
                  </a:lnTo>
                  <a:lnTo>
                    <a:pt x="968194" y="1584840"/>
                  </a:lnTo>
                  <a:lnTo>
                    <a:pt x="1013052" y="1576016"/>
                  </a:lnTo>
                  <a:lnTo>
                    <a:pt x="1057282" y="1564766"/>
                  </a:lnTo>
                  <a:lnTo>
                    <a:pt x="1100783" y="1551133"/>
                  </a:lnTo>
                  <a:lnTo>
                    <a:pt x="1143452" y="1535158"/>
                  </a:lnTo>
                  <a:lnTo>
                    <a:pt x="1185188" y="1516882"/>
                  </a:lnTo>
                  <a:lnTo>
                    <a:pt x="1225888" y="1496347"/>
                  </a:lnTo>
                  <a:lnTo>
                    <a:pt x="1265450" y="1473594"/>
                  </a:lnTo>
                  <a:lnTo>
                    <a:pt x="1303773" y="1448664"/>
                  </a:lnTo>
                  <a:lnTo>
                    <a:pt x="1340754" y="1421600"/>
                  </a:lnTo>
                  <a:lnTo>
                    <a:pt x="1376290" y="1392441"/>
                  </a:lnTo>
                  <a:lnTo>
                    <a:pt x="1410281" y="1361231"/>
                  </a:lnTo>
                  <a:lnTo>
                    <a:pt x="1442624" y="1328009"/>
                  </a:lnTo>
                  <a:lnTo>
                    <a:pt x="1473216" y="1292818"/>
                  </a:lnTo>
                  <a:lnTo>
                    <a:pt x="1501956" y="1255699"/>
                  </a:lnTo>
                  <a:lnTo>
                    <a:pt x="1528741" y="1216693"/>
                  </a:lnTo>
                  <a:lnTo>
                    <a:pt x="1553470" y="1175842"/>
                  </a:lnTo>
                  <a:lnTo>
                    <a:pt x="1576040" y="1133188"/>
                  </a:lnTo>
                  <a:lnTo>
                    <a:pt x="1596350" y="1088770"/>
                  </a:lnTo>
                  <a:lnTo>
                    <a:pt x="1614049" y="1043255"/>
                  </a:lnTo>
                  <a:lnTo>
                    <a:pt x="1628909" y="997346"/>
                  </a:lnTo>
                  <a:lnTo>
                    <a:pt x="1640972" y="951146"/>
                  </a:lnTo>
                  <a:lnTo>
                    <a:pt x="1650279" y="904756"/>
                  </a:lnTo>
                  <a:lnTo>
                    <a:pt x="1656872" y="858278"/>
                  </a:lnTo>
                  <a:lnTo>
                    <a:pt x="1660792" y="811816"/>
                  </a:lnTo>
                  <a:lnTo>
                    <a:pt x="1662080" y="765470"/>
                  </a:lnTo>
                  <a:lnTo>
                    <a:pt x="1660779" y="719343"/>
                  </a:lnTo>
                  <a:lnTo>
                    <a:pt x="1656928" y="673538"/>
                  </a:lnTo>
                  <a:lnTo>
                    <a:pt x="1650570" y="628155"/>
                  </a:lnTo>
                  <a:lnTo>
                    <a:pt x="1641746" y="583298"/>
                  </a:lnTo>
                  <a:lnTo>
                    <a:pt x="1630497" y="539067"/>
                  </a:lnTo>
                  <a:lnTo>
                    <a:pt x="1616864" y="495567"/>
                  </a:lnTo>
                  <a:lnTo>
                    <a:pt x="1600890" y="452897"/>
                  </a:lnTo>
                  <a:lnTo>
                    <a:pt x="1582615" y="411162"/>
                  </a:lnTo>
                  <a:lnTo>
                    <a:pt x="1562081" y="370461"/>
                  </a:lnTo>
                  <a:lnTo>
                    <a:pt x="1539330" y="330899"/>
                  </a:lnTo>
                  <a:lnTo>
                    <a:pt x="1514401" y="292576"/>
                  </a:lnTo>
                  <a:lnTo>
                    <a:pt x="1487338" y="255596"/>
                  </a:lnTo>
                  <a:lnTo>
                    <a:pt x="1458181" y="220059"/>
                  </a:lnTo>
                  <a:lnTo>
                    <a:pt x="1426972" y="186068"/>
                  </a:lnTo>
                  <a:lnTo>
                    <a:pt x="1393751" y="153726"/>
                  </a:lnTo>
                  <a:lnTo>
                    <a:pt x="1358562" y="123134"/>
                  </a:lnTo>
                  <a:lnTo>
                    <a:pt x="1321444" y="94394"/>
                  </a:lnTo>
                  <a:lnTo>
                    <a:pt x="1282439" y="67608"/>
                  </a:lnTo>
                  <a:lnTo>
                    <a:pt x="1241588" y="42879"/>
                  </a:lnTo>
                  <a:lnTo>
                    <a:pt x="1198934" y="20309"/>
                  </a:lnTo>
                  <a:lnTo>
                    <a:pt x="1154517" y="0"/>
                  </a:lnTo>
                  <a:close/>
                </a:path>
              </a:pathLst>
            </a:custGeom>
            <a:solidFill>
              <a:srgbClr val="CCD4E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1" name="Google Shape;301;p57"/>
            <p:cNvPicPr preferRelativeResize="0"/>
            <p:nvPr/>
          </p:nvPicPr>
          <p:blipFill rotWithShape="1">
            <a:blip r:embed="rId4">
              <a:alphaModFix/>
            </a:blip>
            <a:srcRect/>
            <a:stretch/>
          </p:blipFill>
          <p:spPr>
            <a:xfrm>
              <a:off x="1645919" y="2129015"/>
              <a:ext cx="1022591" cy="551700"/>
            </a:xfrm>
            <a:prstGeom prst="rect">
              <a:avLst/>
            </a:prstGeom>
            <a:noFill/>
            <a:ln>
              <a:noFill/>
            </a:ln>
          </p:spPr>
        </p:pic>
        <p:pic>
          <p:nvPicPr>
            <p:cNvPr id="302" name="Google Shape;302;p57"/>
            <p:cNvPicPr preferRelativeResize="0"/>
            <p:nvPr/>
          </p:nvPicPr>
          <p:blipFill rotWithShape="1">
            <a:blip r:embed="rId5">
              <a:alphaModFix/>
            </a:blip>
            <a:srcRect/>
            <a:stretch/>
          </p:blipFill>
          <p:spPr>
            <a:xfrm>
              <a:off x="1755647" y="2132088"/>
              <a:ext cx="801611" cy="573011"/>
            </a:xfrm>
            <a:prstGeom prst="rect">
              <a:avLst/>
            </a:prstGeom>
            <a:noFill/>
            <a:ln>
              <a:noFill/>
            </a:ln>
          </p:spPr>
        </p:pic>
        <p:pic>
          <p:nvPicPr>
            <p:cNvPr id="303" name="Google Shape;303;p57"/>
            <p:cNvPicPr preferRelativeResize="0"/>
            <p:nvPr/>
          </p:nvPicPr>
          <p:blipFill rotWithShape="1">
            <a:blip r:embed="rId6">
              <a:alphaModFix/>
            </a:blip>
            <a:srcRect/>
            <a:stretch/>
          </p:blipFill>
          <p:spPr>
            <a:xfrm>
              <a:off x="1688591" y="2148840"/>
              <a:ext cx="941832" cy="470916"/>
            </a:xfrm>
            <a:prstGeom prst="rect">
              <a:avLst/>
            </a:prstGeom>
            <a:noFill/>
            <a:ln>
              <a:noFill/>
            </a:ln>
          </p:spPr>
        </p:pic>
      </p:grpSp>
      <p:sp>
        <p:nvSpPr>
          <p:cNvPr id="304" name="Google Shape;304;p57"/>
          <p:cNvSpPr txBox="1"/>
          <p:nvPr/>
        </p:nvSpPr>
        <p:spPr>
          <a:xfrm>
            <a:off x="546304" y="1153159"/>
            <a:ext cx="3713100" cy="1455600"/>
          </a:xfrm>
          <a:prstGeom prst="rect">
            <a:avLst/>
          </a:prstGeom>
          <a:noFill/>
          <a:ln>
            <a:noFill/>
          </a:ln>
        </p:spPr>
        <p:txBody>
          <a:bodyPr spcFirstLastPara="1" wrap="square" lIns="0" tIns="13325" rIns="0" bIns="0" anchor="t" anchorCtr="0">
            <a:spAutoFit/>
          </a:bodyPr>
          <a:lstStyle/>
          <a:p>
            <a:pPr marL="12700" marR="508000" lvl="0" indent="0" algn="l" rtl="0">
              <a:spcBef>
                <a:spcPts val="0"/>
              </a:spcBef>
              <a:spcAft>
                <a:spcPts val="0"/>
              </a:spcAft>
              <a:buNone/>
            </a:pPr>
            <a:r>
              <a:rPr lang="en-GB" sz="1400">
                <a:solidFill>
                  <a:srgbClr val="3A3A3A"/>
                </a:solidFill>
                <a:latin typeface="Calibri"/>
                <a:ea typeface="Calibri"/>
                <a:cs typeface="Calibri"/>
                <a:sym typeface="Calibri"/>
              </a:rPr>
              <a:t>Every child able to benefit from an excellent  education, regardless of background</a:t>
            </a:r>
            <a:endParaRPr sz="1400">
              <a:solidFill>
                <a:schemeClr val="dk1"/>
              </a:solidFill>
              <a:latin typeface="Calibri"/>
              <a:ea typeface="Calibri"/>
              <a:cs typeface="Calibri"/>
              <a:sym typeface="Calibri"/>
            </a:endParaRPr>
          </a:p>
          <a:p>
            <a:pPr marL="12700" marR="0" lvl="0" indent="0" algn="l" rtl="0">
              <a:spcBef>
                <a:spcPts val="600"/>
              </a:spcBef>
              <a:spcAft>
                <a:spcPts val="0"/>
              </a:spcAft>
              <a:buNone/>
            </a:pPr>
            <a:r>
              <a:rPr lang="en-GB" sz="1400">
                <a:solidFill>
                  <a:srgbClr val="3A3A3A"/>
                </a:solidFill>
                <a:latin typeface="Calibri"/>
                <a:ea typeface="Calibri"/>
                <a:cs typeface="Calibri"/>
                <a:sym typeface="Calibri"/>
              </a:rPr>
              <a:t>Every education professional able to grow and give  their best</a:t>
            </a:r>
            <a:endParaRPr sz="1400">
              <a:solidFill>
                <a:schemeClr val="dk1"/>
              </a:solidFill>
              <a:latin typeface="Calibri"/>
              <a:ea typeface="Calibri"/>
              <a:cs typeface="Calibri"/>
              <a:sym typeface="Calibri"/>
            </a:endParaRPr>
          </a:p>
          <a:p>
            <a:pPr marL="1346200" marR="1828800" lvl="0" indent="0" algn="ctr" rtl="0">
              <a:lnSpc>
                <a:spcPct val="110000"/>
              </a:lnSpc>
              <a:spcBef>
                <a:spcPts val="900"/>
              </a:spcBef>
              <a:spcAft>
                <a:spcPts val="0"/>
              </a:spcAft>
              <a:buNone/>
            </a:pPr>
            <a:r>
              <a:rPr lang="en-GB" sz="1200">
                <a:solidFill>
                  <a:srgbClr val="FFFFFF"/>
                </a:solidFill>
                <a:latin typeface="Calibri"/>
                <a:ea typeface="Calibri"/>
                <a:cs typeface="Calibri"/>
                <a:sym typeface="Calibri"/>
              </a:rPr>
              <a:t>Inspire  Learning</a:t>
            </a:r>
            <a:endParaRPr sz="1200">
              <a:solidFill>
                <a:schemeClr val="dk1"/>
              </a:solidFill>
              <a:latin typeface="Calibri"/>
              <a:ea typeface="Calibri"/>
              <a:cs typeface="Calibri"/>
              <a:sym typeface="Calibri"/>
            </a:endParaRPr>
          </a:p>
        </p:txBody>
      </p:sp>
      <p:grpSp>
        <p:nvGrpSpPr>
          <p:cNvPr id="305" name="Google Shape;305;p57"/>
          <p:cNvGrpSpPr/>
          <p:nvPr/>
        </p:nvGrpSpPr>
        <p:grpSpPr>
          <a:xfrm>
            <a:off x="2273809" y="2756902"/>
            <a:ext cx="1024153" cy="577608"/>
            <a:chOff x="2273807" y="2756903"/>
            <a:chExt cx="1024153" cy="577608"/>
          </a:xfrm>
        </p:grpSpPr>
        <p:pic>
          <p:nvPicPr>
            <p:cNvPr id="306" name="Google Shape;306;p57"/>
            <p:cNvPicPr preferRelativeResize="0"/>
            <p:nvPr/>
          </p:nvPicPr>
          <p:blipFill rotWithShape="1">
            <a:blip r:embed="rId7">
              <a:alphaModFix/>
            </a:blip>
            <a:srcRect/>
            <a:stretch/>
          </p:blipFill>
          <p:spPr>
            <a:xfrm>
              <a:off x="2273807" y="2756903"/>
              <a:ext cx="1024153" cy="551700"/>
            </a:xfrm>
            <a:prstGeom prst="rect">
              <a:avLst/>
            </a:prstGeom>
            <a:noFill/>
            <a:ln>
              <a:noFill/>
            </a:ln>
          </p:spPr>
        </p:pic>
        <p:pic>
          <p:nvPicPr>
            <p:cNvPr id="307" name="Google Shape;307;p57"/>
            <p:cNvPicPr preferRelativeResize="0"/>
            <p:nvPr/>
          </p:nvPicPr>
          <p:blipFill rotWithShape="1">
            <a:blip r:embed="rId8">
              <a:alphaModFix/>
            </a:blip>
            <a:srcRect/>
            <a:stretch/>
          </p:blipFill>
          <p:spPr>
            <a:xfrm>
              <a:off x="2377439" y="2759989"/>
              <a:ext cx="815352" cy="574522"/>
            </a:xfrm>
            <a:prstGeom prst="rect">
              <a:avLst/>
            </a:prstGeom>
            <a:noFill/>
            <a:ln>
              <a:noFill/>
            </a:ln>
          </p:spPr>
        </p:pic>
        <p:pic>
          <p:nvPicPr>
            <p:cNvPr id="308" name="Google Shape;308;p57"/>
            <p:cNvPicPr preferRelativeResize="0"/>
            <p:nvPr/>
          </p:nvPicPr>
          <p:blipFill rotWithShape="1">
            <a:blip r:embed="rId9">
              <a:alphaModFix/>
            </a:blip>
            <a:srcRect/>
            <a:stretch/>
          </p:blipFill>
          <p:spPr>
            <a:xfrm>
              <a:off x="2316479" y="2776727"/>
              <a:ext cx="943356" cy="470916"/>
            </a:xfrm>
            <a:prstGeom prst="rect">
              <a:avLst/>
            </a:prstGeom>
            <a:noFill/>
            <a:ln>
              <a:noFill/>
            </a:ln>
          </p:spPr>
        </p:pic>
      </p:grpSp>
      <p:sp>
        <p:nvSpPr>
          <p:cNvPr id="309" name="Google Shape;309;p57"/>
          <p:cNvSpPr txBox="1"/>
          <p:nvPr/>
        </p:nvSpPr>
        <p:spPr>
          <a:xfrm>
            <a:off x="2501011" y="2806700"/>
            <a:ext cx="573300" cy="410100"/>
          </a:xfrm>
          <a:prstGeom prst="rect">
            <a:avLst/>
          </a:prstGeom>
          <a:noFill/>
          <a:ln>
            <a:noFill/>
          </a:ln>
        </p:spPr>
        <p:txBody>
          <a:bodyPr spcFirstLastPara="1" wrap="square" lIns="0" tIns="12700" rIns="0" bIns="0" anchor="t" anchorCtr="0">
            <a:spAutoFit/>
          </a:bodyPr>
          <a:lstStyle/>
          <a:p>
            <a:pPr marL="0" marR="0" lvl="0" indent="0" algn="ctr" rtl="0">
              <a:lnSpc>
                <a:spcPct val="115000"/>
              </a:lnSpc>
              <a:spcBef>
                <a:spcPts val="0"/>
              </a:spcBef>
              <a:spcAft>
                <a:spcPts val="0"/>
              </a:spcAft>
              <a:buNone/>
            </a:pPr>
            <a:r>
              <a:rPr lang="en-GB" sz="1200">
                <a:solidFill>
                  <a:srgbClr val="FFFFFF"/>
                </a:solidFill>
                <a:latin typeface="Calibri"/>
                <a:ea typeface="Calibri"/>
                <a:cs typeface="Calibri"/>
                <a:sym typeface="Calibri"/>
              </a:rPr>
              <a:t>Work</a:t>
            </a:r>
            <a:endParaRPr sz="120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None/>
            </a:pPr>
            <a:r>
              <a:rPr lang="en-GB" sz="1200">
                <a:solidFill>
                  <a:srgbClr val="FFFFFF"/>
                </a:solidFill>
                <a:latin typeface="Calibri"/>
                <a:ea typeface="Calibri"/>
                <a:cs typeface="Calibri"/>
                <a:sym typeface="Calibri"/>
              </a:rPr>
              <a:t>Together</a:t>
            </a:r>
            <a:endParaRPr sz="1200">
              <a:solidFill>
                <a:schemeClr val="dk1"/>
              </a:solidFill>
              <a:latin typeface="Calibri"/>
              <a:ea typeface="Calibri"/>
              <a:cs typeface="Calibri"/>
              <a:sym typeface="Calibri"/>
            </a:endParaRPr>
          </a:p>
        </p:txBody>
      </p:sp>
      <p:grpSp>
        <p:nvGrpSpPr>
          <p:cNvPr id="310" name="Google Shape;310;p57"/>
          <p:cNvGrpSpPr/>
          <p:nvPr/>
        </p:nvGrpSpPr>
        <p:grpSpPr>
          <a:xfrm>
            <a:off x="1645921" y="3384802"/>
            <a:ext cx="1022591" cy="577570"/>
            <a:chOff x="1645920" y="3384803"/>
            <a:chExt cx="1022591" cy="577570"/>
          </a:xfrm>
        </p:grpSpPr>
        <p:pic>
          <p:nvPicPr>
            <p:cNvPr id="311" name="Google Shape;311;p57"/>
            <p:cNvPicPr preferRelativeResize="0"/>
            <p:nvPr/>
          </p:nvPicPr>
          <p:blipFill rotWithShape="1">
            <a:blip r:embed="rId4">
              <a:alphaModFix/>
            </a:blip>
            <a:srcRect/>
            <a:stretch/>
          </p:blipFill>
          <p:spPr>
            <a:xfrm>
              <a:off x="1645920" y="3384803"/>
              <a:ext cx="1022591" cy="551700"/>
            </a:xfrm>
            <a:prstGeom prst="rect">
              <a:avLst/>
            </a:prstGeom>
            <a:noFill/>
            <a:ln>
              <a:noFill/>
            </a:ln>
          </p:spPr>
        </p:pic>
        <p:pic>
          <p:nvPicPr>
            <p:cNvPr id="312" name="Google Shape;312;p57"/>
            <p:cNvPicPr preferRelativeResize="0"/>
            <p:nvPr/>
          </p:nvPicPr>
          <p:blipFill rotWithShape="1">
            <a:blip r:embed="rId10">
              <a:alphaModFix/>
            </a:blip>
            <a:srcRect/>
            <a:stretch/>
          </p:blipFill>
          <p:spPr>
            <a:xfrm>
              <a:off x="1761744" y="3387851"/>
              <a:ext cx="818388" cy="574522"/>
            </a:xfrm>
            <a:prstGeom prst="rect">
              <a:avLst/>
            </a:prstGeom>
            <a:noFill/>
            <a:ln>
              <a:noFill/>
            </a:ln>
          </p:spPr>
        </p:pic>
        <p:pic>
          <p:nvPicPr>
            <p:cNvPr id="313" name="Google Shape;313;p57"/>
            <p:cNvPicPr preferRelativeResize="0"/>
            <p:nvPr/>
          </p:nvPicPr>
          <p:blipFill rotWithShape="1">
            <a:blip r:embed="rId11">
              <a:alphaModFix/>
            </a:blip>
            <a:srcRect/>
            <a:stretch/>
          </p:blipFill>
          <p:spPr>
            <a:xfrm>
              <a:off x="1688592" y="3404615"/>
              <a:ext cx="941832" cy="470915"/>
            </a:xfrm>
            <a:prstGeom prst="rect">
              <a:avLst/>
            </a:prstGeom>
            <a:noFill/>
            <a:ln>
              <a:noFill/>
            </a:ln>
          </p:spPr>
        </p:pic>
      </p:grpSp>
      <p:sp>
        <p:nvSpPr>
          <p:cNvPr id="314" name="Google Shape;314;p57"/>
          <p:cNvSpPr txBox="1"/>
          <p:nvPr/>
        </p:nvSpPr>
        <p:spPr>
          <a:xfrm>
            <a:off x="1884934" y="3434842"/>
            <a:ext cx="550500" cy="418800"/>
          </a:xfrm>
          <a:prstGeom prst="rect">
            <a:avLst/>
          </a:prstGeom>
          <a:noFill/>
          <a:ln>
            <a:noFill/>
          </a:ln>
        </p:spPr>
        <p:txBody>
          <a:bodyPr spcFirstLastPara="1" wrap="square" lIns="0" tIns="30475" rIns="0" bIns="0" anchor="t" anchorCtr="0">
            <a:spAutoFit/>
          </a:bodyPr>
          <a:lstStyle/>
          <a:p>
            <a:pPr marL="12700" marR="0" lvl="0" indent="0" algn="l" rtl="0">
              <a:lnSpc>
                <a:spcPct val="110000"/>
              </a:lnSpc>
              <a:spcBef>
                <a:spcPts val="0"/>
              </a:spcBef>
              <a:spcAft>
                <a:spcPts val="0"/>
              </a:spcAft>
              <a:buNone/>
            </a:pPr>
            <a:r>
              <a:rPr lang="en-GB" sz="1200">
                <a:solidFill>
                  <a:srgbClr val="FFFFFF"/>
                </a:solidFill>
                <a:latin typeface="Calibri"/>
                <a:ea typeface="Calibri"/>
                <a:cs typeface="Calibri"/>
                <a:sym typeface="Calibri"/>
              </a:rPr>
              <a:t>Act with  Integrity</a:t>
            </a:r>
            <a:endParaRPr sz="1200">
              <a:solidFill>
                <a:schemeClr val="dk1"/>
              </a:solidFill>
              <a:latin typeface="Calibri"/>
              <a:ea typeface="Calibri"/>
              <a:cs typeface="Calibri"/>
              <a:sym typeface="Calibri"/>
            </a:endParaRPr>
          </a:p>
        </p:txBody>
      </p:sp>
      <p:grpSp>
        <p:nvGrpSpPr>
          <p:cNvPr id="315" name="Google Shape;315;p57"/>
          <p:cNvGrpSpPr/>
          <p:nvPr/>
        </p:nvGrpSpPr>
        <p:grpSpPr>
          <a:xfrm>
            <a:off x="1018033" y="2756902"/>
            <a:ext cx="1022591" cy="577608"/>
            <a:chOff x="1018032" y="2756903"/>
            <a:chExt cx="1022591" cy="577608"/>
          </a:xfrm>
        </p:grpSpPr>
        <p:pic>
          <p:nvPicPr>
            <p:cNvPr id="316" name="Google Shape;316;p57"/>
            <p:cNvPicPr preferRelativeResize="0"/>
            <p:nvPr/>
          </p:nvPicPr>
          <p:blipFill rotWithShape="1">
            <a:blip r:embed="rId4">
              <a:alphaModFix/>
            </a:blip>
            <a:srcRect/>
            <a:stretch/>
          </p:blipFill>
          <p:spPr>
            <a:xfrm>
              <a:off x="1018032" y="2756903"/>
              <a:ext cx="1022591" cy="551700"/>
            </a:xfrm>
            <a:prstGeom prst="rect">
              <a:avLst/>
            </a:prstGeom>
            <a:noFill/>
            <a:ln>
              <a:noFill/>
            </a:ln>
          </p:spPr>
        </p:pic>
        <p:pic>
          <p:nvPicPr>
            <p:cNvPr id="317" name="Google Shape;317;p57"/>
            <p:cNvPicPr preferRelativeResize="0"/>
            <p:nvPr/>
          </p:nvPicPr>
          <p:blipFill rotWithShape="1">
            <a:blip r:embed="rId12">
              <a:alphaModFix/>
            </a:blip>
            <a:srcRect/>
            <a:stretch/>
          </p:blipFill>
          <p:spPr>
            <a:xfrm>
              <a:off x="1072896" y="2759989"/>
              <a:ext cx="911339" cy="574522"/>
            </a:xfrm>
            <a:prstGeom prst="rect">
              <a:avLst/>
            </a:prstGeom>
            <a:noFill/>
            <a:ln>
              <a:noFill/>
            </a:ln>
          </p:spPr>
        </p:pic>
        <p:pic>
          <p:nvPicPr>
            <p:cNvPr id="318" name="Google Shape;318;p57"/>
            <p:cNvPicPr preferRelativeResize="0"/>
            <p:nvPr/>
          </p:nvPicPr>
          <p:blipFill rotWithShape="1">
            <a:blip r:embed="rId13">
              <a:alphaModFix/>
            </a:blip>
            <a:srcRect/>
            <a:stretch/>
          </p:blipFill>
          <p:spPr>
            <a:xfrm>
              <a:off x="1060704" y="2776727"/>
              <a:ext cx="941832" cy="470916"/>
            </a:xfrm>
            <a:prstGeom prst="rect">
              <a:avLst/>
            </a:prstGeom>
            <a:noFill/>
            <a:ln>
              <a:noFill/>
            </a:ln>
          </p:spPr>
        </p:pic>
      </p:grpSp>
      <p:sp>
        <p:nvSpPr>
          <p:cNvPr id="319" name="Google Shape;319;p57"/>
          <p:cNvSpPr txBox="1"/>
          <p:nvPr/>
        </p:nvSpPr>
        <p:spPr>
          <a:xfrm>
            <a:off x="1195833" y="2806700"/>
            <a:ext cx="669900" cy="410100"/>
          </a:xfrm>
          <a:prstGeom prst="rect">
            <a:avLst/>
          </a:prstGeom>
          <a:noFill/>
          <a:ln>
            <a:noFill/>
          </a:ln>
        </p:spPr>
        <p:txBody>
          <a:bodyPr spcFirstLastPara="1" wrap="square" lIns="0" tIns="12700" rIns="0" bIns="0" anchor="t" anchorCtr="0">
            <a:spAutoFit/>
          </a:bodyPr>
          <a:lstStyle/>
          <a:p>
            <a:pPr marL="50800" marR="0" lvl="0" indent="0" algn="l" rtl="0">
              <a:lnSpc>
                <a:spcPct val="115000"/>
              </a:lnSpc>
              <a:spcBef>
                <a:spcPts val="0"/>
              </a:spcBef>
              <a:spcAft>
                <a:spcPts val="0"/>
              </a:spcAft>
              <a:buNone/>
            </a:pPr>
            <a:r>
              <a:rPr lang="en-GB" sz="1200">
                <a:solidFill>
                  <a:srgbClr val="FFFFFF"/>
                </a:solidFill>
                <a:latin typeface="Calibri"/>
                <a:ea typeface="Calibri"/>
                <a:cs typeface="Calibri"/>
                <a:sym typeface="Calibri"/>
              </a:rPr>
              <a:t>Strive for</a:t>
            </a:r>
            <a:endParaRPr sz="1200">
              <a:solidFill>
                <a:schemeClr val="dk1"/>
              </a:solidFill>
              <a:latin typeface="Calibri"/>
              <a:ea typeface="Calibri"/>
              <a:cs typeface="Calibri"/>
              <a:sym typeface="Calibri"/>
            </a:endParaRPr>
          </a:p>
          <a:p>
            <a:pPr marL="12700" marR="0" lvl="0" indent="0" algn="l" rtl="0">
              <a:lnSpc>
                <a:spcPct val="115000"/>
              </a:lnSpc>
              <a:spcBef>
                <a:spcPts val="0"/>
              </a:spcBef>
              <a:spcAft>
                <a:spcPts val="0"/>
              </a:spcAft>
              <a:buNone/>
            </a:pPr>
            <a:r>
              <a:rPr lang="en-GB" sz="1200">
                <a:solidFill>
                  <a:srgbClr val="FFFFFF"/>
                </a:solidFill>
                <a:latin typeface="Calibri"/>
                <a:ea typeface="Calibri"/>
                <a:cs typeface="Calibri"/>
                <a:sym typeface="Calibri"/>
              </a:rPr>
              <a:t>Excellence</a:t>
            </a:r>
            <a:endParaRPr sz="1200">
              <a:solidFill>
                <a:schemeClr val="dk1"/>
              </a:solidFill>
              <a:latin typeface="Calibri"/>
              <a:ea typeface="Calibri"/>
              <a:cs typeface="Calibri"/>
              <a:sym typeface="Calibri"/>
            </a:endParaRPr>
          </a:p>
        </p:txBody>
      </p:sp>
      <p:sp>
        <p:nvSpPr>
          <p:cNvPr id="320" name="Google Shape;320;p57"/>
          <p:cNvSpPr txBox="1"/>
          <p:nvPr/>
        </p:nvSpPr>
        <p:spPr>
          <a:xfrm>
            <a:off x="429463" y="4753165"/>
            <a:ext cx="133500" cy="136500"/>
          </a:xfrm>
          <a:prstGeom prst="rect">
            <a:avLst/>
          </a:prstGeom>
          <a:noFill/>
          <a:ln>
            <a:noFill/>
          </a:ln>
        </p:spPr>
        <p:txBody>
          <a:bodyPr spcFirstLastPara="1" wrap="square" lIns="0" tIns="13325" rIns="0" bIns="0" anchor="t" anchorCtr="0">
            <a:spAutoFit/>
          </a:bodyPr>
          <a:lstStyle/>
          <a:p>
            <a:pPr marL="38100" marR="0" lvl="0" indent="0" algn="l" rtl="0">
              <a:spcBef>
                <a:spcPts val="0"/>
              </a:spcBef>
              <a:spcAft>
                <a:spcPts val="0"/>
              </a:spcAft>
              <a:buNone/>
            </a:pPr>
            <a:fld id="{00000000-1234-1234-1234-123412341234}" type="slidenum">
              <a:rPr lang="en-GB" sz="800">
                <a:solidFill>
                  <a:srgbClr val="A6A6A6"/>
                </a:solidFill>
                <a:latin typeface="Century Gothic"/>
                <a:ea typeface="Century Gothic"/>
                <a:cs typeface="Century Gothic"/>
                <a:sym typeface="Century Gothic"/>
              </a:rPr>
              <a:t>2</a:t>
            </a:fld>
            <a:endParaRPr sz="800">
              <a:solidFill>
                <a:schemeClr val="dk1"/>
              </a:solidFill>
              <a:latin typeface="Century Gothic"/>
              <a:ea typeface="Century Gothic"/>
              <a:cs typeface="Century Gothic"/>
              <a:sym typeface="Century Gothic"/>
            </a:endParaRPr>
          </a:p>
        </p:txBody>
      </p:sp>
      <p:pic>
        <p:nvPicPr>
          <p:cNvPr id="2" name="Picture 4" descr="Ofsted Outstading Provider">
            <a:extLst>
              <a:ext uri="{FF2B5EF4-FFF2-40B4-BE49-F238E27FC236}">
                <a16:creationId xmlns:a16="http://schemas.microsoft.com/office/drawing/2014/main" id="{3BF72508-BC11-E925-997A-AF146EAEFB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Google Shape;539;p7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800"/>
              <a:buFont typeface="Calibri"/>
              <a:buNone/>
            </a:pPr>
            <a:r>
              <a:rPr lang="en-GB" sz="2800" b="1">
                <a:latin typeface="Calibri"/>
                <a:ea typeface="Calibri"/>
                <a:cs typeface="Calibri"/>
                <a:sym typeface="Calibri"/>
              </a:rPr>
              <a:t>Enrolling ECTs/ECMs for the first time</a:t>
            </a:r>
            <a:endParaRPr/>
          </a:p>
        </p:txBody>
      </p:sp>
      <p:sp>
        <p:nvSpPr>
          <p:cNvPr id="540" name="Google Shape;540;p78"/>
          <p:cNvSpPr txBox="1">
            <a:spLocks noGrp="1"/>
          </p:cNvSpPr>
          <p:nvPr>
            <p:ph type="body" idx="1"/>
          </p:nvPr>
        </p:nvSpPr>
        <p:spPr>
          <a:xfrm>
            <a:off x="628650" y="1369219"/>
            <a:ext cx="7886700" cy="3069900"/>
          </a:xfrm>
          <a:prstGeom prst="rect">
            <a:avLst/>
          </a:prstGeom>
          <a:noFill/>
          <a:ln>
            <a:noFill/>
          </a:ln>
        </p:spPr>
        <p:txBody>
          <a:bodyPr spcFirstLastPara="1" wrap="square" lIns="68575" tIns="34275" rIns="68575" bIns="34275" anchor="t" anchorCtr="0">
            <a:normAutofit fontScale="77500" lnSpcReduction="20000"/>
          </a:bodyPr>
          <a:lstStyle/>
          <a:p>
            <a:pPr marL="0" indent="0">
              <a:spcBef>
                <a:spcPts val="0"/>
              </a:spcBef>
              <a:buSzPts val="2100"/>
            </a:pPr>
            <a:r>
              <a:rPr lang="en-GB"/>
              <a:t>If you have not registered an ECT before or would like to swap from an existing Lead Provider you will also need to register your </a:t>
            </a:r>
            <a:r>
              <a:rPr lang="en-GB" b="1"/>
              <a:t>school</a:t>
            </a:r>
            <a:r>
              <a:rPr lang="en-GB"/>
              <a:t> via the BPN website: </a:t>
            </a:r>
            <a:r>
              <a:rPr lang="en-GB" u="sng">
                <a:solidFill>
                  <a:schemeClr val="hlink"/>
                </a:solidFill>
                <a:hlinkClick r:id="rId3">
                  <a:extLst>
                    <a:ext uri="{A12FA001-AC4F-418D-AE19-62706E023703}">
                      <ahyp:hlinkClr xmlns:ahyp="http://schemas.microsoft.com/office/drawing/2018/hyperlinkcolor" val="tx"/>
                    </a:ext>
                  </a:extLst>
                </a:hlinkClick>
              </a:rPr>
              <a:t>https://www.bestpracticenet.co.uk/early-career-framework</a:t>
            </a:r>
            <a:r>
              <a:rPr lang="en-GB"/>
              <a:t> </a:t>
            </a:r>
            <a:endParaRPr lang="en-US"/>
          </a:p>
          <a:p>
            <a:pPr marL="0" lvl="0" indent="0" algn="l">
              <a:lnSpc>
                <a:spcPct val="90000"/>
              </a:lnSpc>
              <a:spcBef>
                <a:spcPts val="0"/>
              </a:spcBef>
              <a:spcAft>
                <a:spcPts val="0"/>
              </a:spcAft>
              <a:buSzPts val="2100"/>
              <a:buNone/>
            </a:pPr>
            <a:endParaRPr lang="en-GB"/>
          </a:p>
          <a:p>
            <a:pPr marL="0" indent="0">
              <a:spcBef>
                <a:spcPts val="0"/>
              </a:spcBef>
              <a:buSzPts val="2100"/>
            </a:pPr>
            <a:r>
              <a:rPr lang="en-GB"/>
              <a:t>You will need to logon to the DfE ECF portal </a:t>
            </a:r>
            <a:r>
              <a:rPr lang="en-GB">
                <a:hlinkClick r:id="rId4"/>
              </a:rPr>
              <a:t>https://manage-training-for-early-career-teachers.education.gov.uk/</a:t>
            </a:r>
            <a:r>
              <a:rPr lang="en-GB"/>
              <a:t> and confirm that you will be registering participants for the 23/24 academic year. </a:t>
            </a:r>
          </a:p>
          <a:p>
            <a:pPr marL="0" indent="0">
              <a:spcBef>
                <a:spcPts val="0"/>
              </a:spcBef>
              <a:buSzPts val="2100"/>
            </a:pPr>
            <a:endParaRPr lang="en-GB"/>
          </a:p>
          <a:p>
            <a:pPr marL="0" indent="0">
              <a:spcBef>
                <a:spcPts val="0"/>
              </a:spcBef>
              <a:buSzPts val="2100"/>
            </a:pPr>
            <a:endParaRPr lang="en-GB"/>
          </a:p>
          <a:p>
            <a:pPr marL="0" indent="0">
              <a:spcBef>
                <a:spcPts val="0"/>
              </a:spcBef>
              <a:buSzPts val="2100"/>
            </a:pPr>
            <a:endParaRPr lang="en-GB"/>
          </a:p>
          <a:p>
            <a:pPr marL="0" indent="0">
              <a:spcBef>
                <a:spcPts val="0"/>
              </a:spcBef>
              <a:buSzPts val="2100"/>
            </a:pPr>
            <a:endParaRPr lang="en-GB"/>
          </a:p>
          <a:p>
            <a:pPr marL="0" indent="0">
              <a:spcBef>
                <a:spcPts val="0"/>
              </a:spcBef>
              <a:buSzPts val="2100"/>
            </a:pPr>
            <a:endParaRPr lang="en-GB"/>
          </a:p>
          <a:p>
            <a:pPr marL="0" indent="0">
              <a:spcBef>
                <a:spcPts val="0"/>
              </a:spcBef>
              <a:buSzPts val="2100"/>
            </a:pPr>
            <a:endParaRPr lang="en-GB"/>
          </a:p>
          <a:p>
            <a:pPr marL="0" indent="0">
              <a:buSzPts val="2100"/>
            </a:pPr>
            <a:endParaRPr lang="en-GB"/>
          </a:p>
          <a:p>
            <a:pPr marL="0" lvl="0" indent="0" algn="l" rtl="0">
              <a:lnSpc>
                <a:spcPct val="90000"/>
              </a:lnSpc>
              <a:spcBef>
                <a:spcPts val="800"/>
              </a:spcBef>
              <a:spcAft>
                <a:spcPts val="0"/>
              </a:spcAft>
              <a:buClr>
                <a:schemeClr val="dk1"/>
              </a:buClr>
              <a:buSzPts val="2100"/>
              <a:buNone/>
            </a:pPr>
            <a:r>
              <a:rPr lang="en-GB" sz="2100"/>
              <a:t>BPN will then log onto the DfE </a:t>
            </a:r>
            <a:r>
              <a:rPr lang="en-GB"/>
              <a:t>Online Service </a:t>
            </a:r>
            <a:r>
              <a:rPr lang="en-GB" sz="2100"/>
              <a:t>and identify ourselves as your Lead Provider </a:t>
            </a:r>
            <a:r>
              <a:rPr lang="en-GB" sz="2100" i="1" u="sng"/>
              <a:t>if</a:t>
            </a:r>
            <a:r>
              <a:rPr lang="en-GB" sz="2100"/>
              <a:t> you have signed up with us</a:t>
            </a:r>
            <a:endParaRPr/>
          </a:p>
          <a:p>
            <a:pPr marL="0" lvl="0" indent="0" algn="l" rtl="0">
              <a:lnSpc>
                <a:spcPct val="90000"/>
              </a:lnSpc>
              <a:spcBef>
                <a:spcPts val="800"/>
              </a:spcBef>
              <a:spcAft>
                <a:spcPts val="0"/>
              </a:spcAft>
              <a:buClr>
                <a:schemeClr val="dk1"/>
              </a:buClr>
              <a:buSzPts val="2100"/>
              <a:buNone/>
            </a:pPr>
            <a:endParaRPr/>
          </a:p>
        </p:txBody>
      </p:sp>
      <p:pic>
        <p:nvPicPr>
          <p:cNvPr id="2" name="Picture 4" descr="Ofsted Outstading Provider">
            <a:extLst>
              <a:ext uri="{FF2B5EF4-FFF2-40B4-BE49-F238E27FC236}">
                <a16:creationId xmlns:a16="http://schemas.microsoft.com/office/drawing/2014/main" id="{1A37196C-EB80-847A-75AC-845905F9BC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omputer&#10;&#10;Description automatically generated">
            <a:extLst>
              <a:ext uri="{FF2B5EF4-FFF2-40B4-BE49-F238E27FC236}">
                <a16:creationId xmlns:a16="http://schemas.microsoft.com/office/drawing/2014/main" id="{4373D450-8CF2-57F5-603D-23D5E976FA6E}"/>
              </a:ext>
            </a:extLst>
          </p:cNvPr>
          <p:cNvPicPr>
            <a:picLocks noChangeAspect="1"/>
          </p:cNvPicPr>
          <p:nvPr/>
        </p:nvPicPr>
        <p:blipFill>
          <a:blip r:embed="rId6"/>
          <a:stretch>
            <a:fillRect/>
          </a:stretch>
        </p:blipFill>
        <p:spPr>
          <a:xfrm>
            <a:off x="660999" y="2623406"/>
            <a:ext cx="1681073" cy="13577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0E4E-63FB-514D-25F9-BB263721AE97}"/>
              </a:ext>
            </a:extLst>
          </p:cNvPr>
          <p:cNvSpPr>
            <a:spLocks noGrp="1"/>
          </p:cNvSpPr>
          <p:nvPr>
            <p:ph type="title"/>
          </p:nvPr>
        </p:nvSpPr>
        <p:spPr/>
        <p:txBody>
          <a:bodyPr/>
          <a:lstStyle/>
          <a:p>
            <a:r>
              <a:rPr lang="en-GB" sz="2800" b="1"/>
              <a:t>Enrolling ECTs/ECMs for the first time</a:t>
            </a:r>
            <a:endParaRPr lang="en-US"/>
          </a:p>
        </p:txBody>
      </p:sp>
      <p:sp>
        <p:nvSpPr>
          <p:cNvPr id="3" name="Text Placeholder 2">
            <a:extLst>
              <a:ext uri="{FF2B5EF4-FFF2-40B4-BE49-F238E27FC236}">
                <a16:creationId xmlns:a16="http://schemas.microsoft.com/office/drawing/2014/main" id="{2CA02864-4FF8-D079-86E7-90F095B1FEDA}"/>
              </a:ext>
            </a:extLst>
          </p:cNvPr>
          <p:cNvSpPr>
            <a:spLocks noGrp="1"/>
          </p:cNvSpPr>
          <p:nvPr>
            <p:ph type="body" idx="1"/>
          </p:nvPr>
        </p:nvSpPr>
        <p:spPr/>
        <p:txBody>
          <a:bodyPr/>
          <a:lstStyle/>
          <a:p>
            <a:pPr marL="0" indent="0"/>
            <a:r>
              <a:rPr lang="en-GB" sz="1600"/>
              <a:t>You will be prompted to select the type of ECF programme you want, select an appropriate body and add ECTs and mentors through a guided user interface. It's very straightforward. </a:t>
            </a:r>
            <a:endParaRPr lang="en-US"/>
          </a:p>
          <a:p>
            <a:pPr marL="0" indent="0"/>
            <a:r>
              <a:rPr lang="en-GB" sz="1600"/>
              <a:t>Once this is done, and we have partnered with your school, DfE will forward basic information to us. We will then ask ECTs and ECMs to complete a short application form and once this is returned to us we will create their training schedule, put it on their participant dashboard and give them access to Canvas.</a:t>
            </a:r>
          </a:p>
          <a:p>
            <a:pPr marL="0" indent="0"/>
            <a:endParaRPr lang="en-GB" sz="1600"/>
          </a:p>
          <a:p>
            <a:pPr marL="171450" indent="57150"/>
            <a:endParaRPr lang="en-GB" sz="1600"/>
          </a:p>
        </p:txBody>
      </p:sp>
    </p:spTree>
    <p:extLst>
      <p:ext uri="{BB962C8B-B14F-4D97-AF65-F5344CB8AC3E}">
        <p14:creationId xmlns:p14="http://schemas.microsoft.com/office/powerpoint/2010/main" val="420618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C74B-188F-26F3-4B16-A422FD069892}"/>
              </a:ext>
            </a:extLst>
          </p:cNvPr>
          <p:cNvSpPr>
            <a:spLocks noGrp="1"/>
          </p:cNvSpPr>
          <p:nvPr>
            <p:ph type="title"/>
          </p:nvPr>
        </p:nvSpPr>
        <p:spPr/>
        <p:txBody>
          <a:bodyPr/>
          <a:lstStyle/>
          <a:p>
            <a:r>
              <a:rPr lang="en-US"/>
              <a:t>Transferring ECTs/ECMs to BPN</a:t>
            </a:r>
          </a:p>
        </p:txBody>
      </p:sp>
      <p:sp>
        <p:nvSpPr>
          <p:cNvPr id="3" name="Text Placeholder 2">
            <a:extLst>
              <a:ext uri="{FF2B5EF4-FFF2-40B4-BE49-F238E27FC236}">
                <a16:creationId xmlns:a16="http://schemas.microsoft.com/office/drawing/2014/main" id="{D8D8AD28-E300-FE82-AA08-7D5105ECE290}"/>
              </a:ext>
            </a:extLst>
          </p:cNvPr>
          <p:cNvSpPr>
            <a:spLocks noGrp="1"/>
          </p:cNvSpPr>
          <p:nvPr>
            <p:ph type="body" idx="1"/>
          </p:nvPr>
        </p:nvSpPr>
        <p:spPr/>
        <p:txBody>
          <a:bodyPr>
            <a:normAutofit lnSpcReduction="10000"/>
          </a:bodyPr>
          <a:lstStyle/>
          <a:p>
            <a:pPr marL="228600" indent="0"/>
            <a:r>
              <a:rPr lang="en-US"/>
              <a:t>You need to let your current Lead Provider know you intend to leave them and register your school with us. Then, you need to log in to DfE and notify them you intend to transfer to a new provider:</a:t>
            </a:r>
          </a:p>
          <a:p>
            <a:pPr marL="228600" indent="0"/>
            <a:endParaRPr lang="en-US"/>
          </a:p>
          <a:p>
            <a:pPr marL="228600" indent="0"/>
            <a:endParaRPr lang="en-US"/>
          </a:p>
          <a:p>
            <a:pPr marL="228600" indent="0"/>
            <a:endParaRPr lang="en-US"/>
          </a:p>
          <a:p>
            <a:pPr marL="228600" indent="0"/>
            <a:endParaRPr lang="en-US"/>
          </a:p>
          <a:p>
            <a:pPr marL="228600" indent="0"/>
            <a:r>
              <a:rPr lang="en-US"/>
              <a:t>We will then be able to partner with your school for each academic year </a:t>
            </a:r>
            <a:r>
              <a:rPr lang="en-US" err="1"/>
              <a:t>yo</a:t>
            </a:r>
            <a:r>
              <a:rPr lang="en-US"/>
              <a:t> select and DfE will send those applications to us.</a:t>
            </a:r>
          </a:p>
        </p:txBody>
      </p:sp>
      <p:pic>
        <p:nvPicPr>
          <p:cNvPr id="4" name="Picture 3" descr="A screenshot of a computer&#10;&#10;Description automatically generated">
            <a:extLst>
              <a:ext uri="{FF2B5EF4-FFF2-40B4-BE49-F238E27FC236}">
                <a16:creationId xmlns:a16="http://schemas.microsoft.com/office/drawing/2014/main" id="{A7F6658F-1D05-2FC9-68BA-65790553FCF5}"/>
              </a:ext>
            </a:extLst>
          </p:cNvPr>
          <p:cNvPicPr>
            <a:picLocks noChangeAspect="1"/>
          </p:cNvPicPr>
          <p:nvPr/>
        </p:nvPicPr>
        <p:blipFill>
          <a:blip r:embed="rId2"/>
          <a:stretch>
            <a:fillRect/>
          </a:stretch>
        </p:blipFill>
        <p:spPr>
          <a:xfrm>
            <a:off x="914400" y="2296721"/>
            <a:ext cx="2743200" cy="1423483"/>
          </a:xfrm>
          <a:prstGeom prst="rect">
            <a:avLst/>
          </a:prstGeom>
        </p:spPr>
      </p:pic>
    </p:spTree>
    <p:extLst>
      <p:ext uri="{BB962C8B-B14F-4D97-AF65-F5344CB8AC3E}">
        <p14:creationId xmlns:p14="http://schemas.microsoft.com/office/powerpoint/2010/main" val="2953697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
        <p:cNvGrpSpPr/>
        <p:nvPr/>
      </p:nvGrpSpPr>
      <p:grpSpPr>
        <a:xfrm>
          <a:off x="0" y="0"/>
          <a:ext cx="0" cy="0"/>
          <a:chOff x="0" y="0"/>
          <a:chExt cx="0" cy="0"/>
        </a:xfrm>
      </p:grpSpPr>
      <p:sp>
        <p:nvSpPr>
          <p:cNvPr id="564" name="Google Shape;564;p8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100000"/>
              </a:lnSpc>
              <a:spcBef>
                <a:spcPts val="0"/>
              </a:spcBef>
              <a:spcAft>
                <a:spcPts val="0"/>
              </a:spcAft>
              <a:buClr>
                <a:schemeClr val="accent1"/>
              </a:buClr>
              <a:buSzPts val="2800"/>
              <a:buFont typeface="Calibri"/>
              <a:buNone/>
            </a:pPr>
            <a:r>
              <a:rPr lang="en-GB" sz="2800" b="1">
                <a:latin typeface="Calibri"/>
                <a:ea typeface="Calibri"/>
                <a:cs typeface="Calibri"/>
                <a:sym typeface="Calibri"/>
              </a:rPr>
              <a:t>Useful information</a:t>
            </a:r>
            <a:endParaRPr sz="2800" b="1">
              <a:latin typeface="Calibri"/>
              <a:ea typeface="Calibri"/>
              <a:cs typeface="Calibri"/>
              <a:sym typeface="Calibri"/>
            </a:endParaRPr>
          </a:p>
        </p:txBody>
      </p:sp>
      <p:sp>
        <p:nvSpPr>
          <p:cNvPr id="565" name="Google Shape;565;p81"/>
          <p:cNvSpPr txBox="1">
            <a:spLocks noGrp="1"/>
          </p:cNvSpPr>
          <p:nvPr>
            <p:ph type="body" idx="1"/>
          </p:nvPr>
        </p:nvSpPr>
        <p:spPr>
          <a:xfrm>
            <a:off x="628650" y="1369219"/>
            <a:ext cx="7886700" cy="3069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100"/>
              <a:buNone/>
            </a:pPr>
            <a:r>
              <a:rPr lang="en-GB"/>
              <a:t>DfE online service opened in July- input your ECT and ECM details as soon as possible to ensure they receive next steps and the welcome pack</a:t>
            </a:r>
            <a:endParaRPr/>
          </a:p>
          <a:p>
            <a:pPr marL="0" lvl="0" indent="0" algn="l" rtl="0">
              <a:lnSpc>
                <a:spcPct val="90000"/>
              </a:lnSpc>
              <a:spcBef>
                <a:spcPts val="800"/>
              </a:spcBef>
              <a:spcAft>
                <a:spcPts val="0"/>
              </a:spcAft>
              <a:buClr>
                <a:schemeClr val="dk1"/>
              </a:buClr>
              <a:buSzPts val="2100"/>
              <a:buNone/>
            </a:pPr>
            <a:r>
              <a:rPr lang="en-GB"/>
              <a:t>Any ECF queries </a:t>
            </a:r>
            <a:r>
              <a:rPr lang="en-GB" u="sng">
                <a:solidFill>
                  <a:schemeClr val="hlink"/>
                </a:solidFill>
                <a:hlinkClick r:id="rId3"/>
              </a:rPr>
              <a:t>ecf@bestpracticenet.co.uk</a:t>
            </a:r>
            <a:r>
              <a:rPr lang="en-GB"/>
              <a:t>  </a:t>
            </a:r>
            <a:endParaRPr/>
          </a:p>
          <a:p>
            <a:pPr marL="0" lvl="0" indent="0" algn="l" rtl="0">
              <a:lnSpc>
                <a:spcPct val="90000"/>
              </a:lnSpc>
              <a:spcBef>
                <a:spcPts val="800"/>
              </a:spcBef>
              <a:spcAft>
                <a:spcPts val="0"/>
              </a:spcAft>
              <a:buClr>
                <a:schemeClr val="dk1"/>
              </a:buClr>
              <a:buSzPts val="2100"/>
              <a:buNone/>
            </a:pPr>
            <a:endParaRPr/>
          </a:p>
          <a:p>
            <a:pPr marL="0" lvl="0" indent="0" algn="l" rtl="0">
              <a:lnSpc>
                <a:spcPct val="90000"/>
              </a:lnSpc>
              <a:spcBef>
                <a:spcPts val="800"/>
              </a:spcBef>
              <a:spcAft>
                <a:spcPts val="0"/>
              </a:spcAft>
              <a:buClr>
                <a:schemeClr val="dk1"/>
              </a:buClr>
              <a:buSzPts val="2100"/>
              <a:buNone/>
            </a:pPr>
            <a:r>
              <a:rPr lang="en-GB"/>
              <a:t>If you your school hasn’t accessed the Schools Dashboard yet please email the team at </a:t>
            </a:r>
            <a:r>
              <a:rPr lang="en-GB" u="sng">
                <a:solidFill>
                  <a:schemeClr val="hlink"/>
                </a:solidFill>
                <a:hlinkClick r:id="rId3"/>
              </a:rPr>
              <a:t>ecf@bestpracticenet.co.uk</a:t>
            </a:r>
            <a:r>
              <a:rPr lang="en-GB"/>
              <a:t> with the name of school, URN and contact details of the Induction Tutor who needs access</a:t>
            </a:r>
            <a:endParaRPr/>
          </a:p>
          <a:p>
            <a:pPr marL="0" lvl="0" indent="0" algn="l" rtl="0">
              <a:lnSpc>
                <a:spcPct val="90000"/>
              </a:lnSpc>
              <a:spcBef>
                <a:spcPts val="800"/>
              </a:spcBef>
              <a:spcAft>
                <a:spcPts val="0"/>
              </a:spcAft>
              <a:buClr>
                <a:schemeClr val="dk1"/>
              </a:buClr>
              <a:buSzPts val="2100"/>
              <a:buNone/>
            </a:pPr>
            <a:endParaRPr/>
          </a:p>
        </p:txBody>
      </p:sp>
      <p:pic>
        <p:nvPicPr>
          <p:cNvPr id="2" name="Picture 4" descr="Ofsted Outstading Provider">
            <a:extLst>
              <a:ext uri="{FF2B5EF4-FFF2-40B4-BE49-F238E27FC236}">
                <a16:creationId xmlns:a16="http://schemas.microsoft.com/office/drawing/2014/main" id="{927FB507-FC3F-87AC-B076-B772C9CAE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4"/>
          <p:cNvSpPr txBox="1">
            <a:spLocks noGrp="1"/>
          </p:cNvSpPr>
          <p:nvPr>
            <p:ph type="title"/>
          </p:nvPr>
        </p:nvSpPr>
        <p:spPr>
          <a:xfrm>
            <a:off x="3556825" y="205975"/>
            <a:ext cx="5587200" cy="951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sz="3100"/>
              <a:t>Useful Resources</a:t>
            </a:r>
            <a:endParaRPr sz="3100" b="1"/>
          </a:p>
        </p:txBody>
      </p:sp>
      <p:sp>
        <p:nvSpPr>
          <p:cNvPr id="276" name="Google Shape;276;p54"/>
          <p:cNvSpPr txBox="1">
            <a:spLocks noGrp="1"/>
          </p:cNvSpPr>
          <p:nvPr>
            <p:ph type="body" idx="1"/>
          </p:nvPr>
        </p:nvSpPr>
        <p:spPr>
          <a:xfrm>
            <a:off x="457200" y="1311949"/>
            <a:ext cx="8229600" cy="346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073763"/>
              </a:solidFill>
            </a:endParaRPr>
          </a:p>
          <a:p>
            <a:pPr marL="457200" lvl="0" indent="-330200" algn="l" rtl="0">
              <a:spcBef>
                <a:spcPts val="0"/>
              </a:spcBef>
              <a:spcAft>
                <a:spcPts val="0"/>
              </a:spcAft>
              <a:buClr>
                <a:srgbClr val="073763"/>
              </a:buClr>
              <a:buSzPts val="1600"/>
              <a:buChar char="★"/>
            </a:pPr>
            <a:r>
              <a:rPr lang="en-GB" sz="1600">
                <a:solidFill>
                  <a:srgbClr val="073763"/>
                </a:solidFill>
              </a:rPr>
              <a:t>DfE ECT Statutory Induction document </a:t>
            </a:r>
            <a:r>
              <a:rPr lang="en-GB" sz="1600" u="sng">
                <a:solidFill>
                  <a:schemeClr val="hlink"/>
                </a:solidFill>
                <a:hlinkClick r:id="rId3"/>
              </a:rPr>
              <a:t>https://www.gov.uk/government/publications/induction-for-early-career-teachers-england</a:t>
            </a:r>
            <a:r>
              <a:rPr lang="en-GB" sz="1600">
                <a:solidFill>
                  <a:srgbClr val="073763"/>
                </a:solidFill>
              </a:rPr>
              <a:t> </a:t>
            </a:r>
            <a:endParaRPr sz="1600">
              <a:solidFill>
                <a:srgbClr val="073763"/>
              </a:solidFill>
            </a:endParaRPr>
          </a:p>
          <a:p>
            <a:pPr marL="457200" lvl="0" indent="-330200" algn="l" rtl="0">
              <a:spcBef>
                <a:spcPts val="0"/>
              </a:spcBef>
              <a:spcAft>
                <a:spcPts val="0"/>
              </a:spcAft>
              <a:buClr>
                <a:srgbClr val="073763"/>
              </a:buClr>
              <a:buSzPts val="1600"/>
              <a:buChar char="★"/>
            </a:pPr>
            <a:r>
              <a:rPr lang="en-GB" sz="1600">
                <a:solidFill>
                  <a:srgbClr val="073763"/>
                </a:solidFill>
              </a:rPr>
              <a:t>Guidance on using the DfE Online Service </a:t>
            </a:r>
            <a:r>
              <a:rPr lang="en-GB" sz="1600" u="sng">
                <a:solidFill>
                  <a:schemeClr val="hlink"/>
                </a:solidFill>
                <a:hlinkClick r:id="rId4"/>
              </a:rPr>
              <a:t>https://manage-training-for-early-career-teachers.education.gov.uk/how-to-set-up-your-programme</a:t>
            </a:r>
            <a:r>
              <a:rPr lang="en-GB" sz="1600">
                <a:solidFill>
                  <a:srgbClr val="073763"/>
                </a:solidFill>
              </a:rPr>
              <a:t> </a:t>
            </a:r>
            <a:endParaRPr sz="1600">
              <a:solidFill>
                <a:srgbClr val="073763"/>
              </a:solidFill>
            </a:endParaRPr>
          </a:p>
          <a:p>
            <a:pPr marL="457200" lvl="0" indent="-330200" algn="l" rtl="0">
              <a:spcBef>
                <a:spcPts val="0"/>
              </a:spcBef>
              <a:spcAft>
                <a:spcPts val="0"/>
              </a:spcAft>
              <a:buClr>
                <a:srgbClr val="073763"/>
              </a:buClr>
              <a:buSzPts val="1600"/>
              <a:buChar char="★"/>
            </a:pPr>
            <a:r>
              <a:rPr lang="en-GB" sz="1600">
                <a:solidFill>
                  <a:srgbClr val="073763"/>
                </a:solidFill>
              </a:rPr>
              <a:t>DfE Guidance on ECT Induction </a:t>
            </a:r>
            <a:r>
              <a:rPr lang="en-GB" sz="1600" u="sng">
                <a:solidFill>
                  <a:schemeClr val="hlink"/>
                </a:solidFill>
                <a:hlinkClick r:id="rId5"/>
              </a:rPr>
              <a:t>https://www.gov.uk/government/collections/induction-training-and-support-for-early-career-teachers-ects</a:t>
            </a:r>
            <a:r>
              <a:rPr lang="en-GB" sz="1600">
                <a:solidFill>
                  <a:srgbClr val="073763"/>
                </a:solidFill>
              </a:rPr>
              <a:t> </a:t>
            </a:r>
            <a:endParaRPr sz="1600">
              <a:solidFill>
                <a:srgbClr val="073763"/>
              </a:solidFill>
            </a:endParaRPr>
          </a:p>
          <a:p>
            <a:pPr marL="0" lvl="0" indent="0" algn="l" rtl="0">
              <a:spcBef>
                <a:spcPts val="0"/>
              </a:spcBef>
              <a:spcAft>
                <a:spcPts val="0"/>
              </a:spcAft>
              <a:buNone/>
            </a:pPr>
            <a:r>
              <a:rPr lang="en-GB" sz="1600" b="1">
                <a:solidFill>
                  <a:srgbClr val="073763"/>
                </a:solidFill>
              </a:rPr>
              <a:t> </a:t>
            </a:r>
            <a:endParaRPr sz="1600" i="1">
              <a:solidFill>
                <a:srgbClr val="073763"/>
              </a:solidFill>
            </a:endParaRPr>
          </a:p>
        </p:txBody>
      </p:sp>
      <p:pic>
        <p:nvPicPr>
          <p:cNvPr id="2" name="Picture 4" descr="Ofsted Outstading Provider">
            <a:extLst>
              <a:ext uri="{FF2B5EF4-FFF2-40B4-BE49-F238E27FC236}">
                <a16:creationId xmlns:a16="http://schemas.microsoft.com/office/drawing/2014/main" id="{9BFAE746-81B0-E5B8-D48C-1FE03CFD4C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95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82"/>
          <p:cNvPicPr preferRelativeResize="0"/>
          <p:nvPr/>
        </p:nvPicPr>
        <p:blipFill rotWithShape="1">
          <a:blip r:embed="rId3">
            <a:alphaModFix/>
          </a:blip>
          <a:srcRect/>
          <a:stretch/>
        </p:blipFill>
        <p:spPr>
          <a:xfrm>
            <a:off x="2333330" y="394073"/>
            <a:ext cx="1846105" cy="674428"/>
          </a:xfrm>
          <a:prstGeom prst="rect">
            <a:avLst/>
          </a:prstGeom>
          <a:noFill/>
          <a:ln>
            <a:noFill/>
          </a:ln>
        </p:spPr>
      </p:pic>
      <p:sp>
        <p:nvSpPr>
          <p:cNvPr id="574" name="Google Shape;574;p82"/>
          <p:cNvSpPr txBox="1"/>
          <p:nvPr/>
        </p:nvSpPr>
        <p:spPr>
          <a:xfrm>
            <a:off x="306976" y="1600201"/>
            <a:ext cx="3069600" cy="271609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Learn more at:</a:t>
            </a:r>
            <a:br>
              <a:rPr lang="en-GB" sz="1400">
                <a:solidFill>
                  <a:schemeClr val="dk1"/>
                </a:solidFill>
                <a:latin typeface="Calibri"/>
                <a:ea typeface="Calibri"/>
                <a:cs typeface="Calibri"/>
                <a:sym typeface="Calibri"/>
              </a:rPr>
            </a:br>
            <a:r>
              <a:rPr lang="en-GB" sz="110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www.bestpracticenet.co.uk/early-career-framework</a:t>
            </a:r>
            <a:endParaRPr sz="1100">
              <a:solidFill>
                <a:schemeClr val="accent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a:solidFill>
                  <a:schemeClr val="dk1"/>
                </a:solidFill>
                <a:latin typeface="Calibri"/>
                <a:ea typeface="Calibri"/>
                <a:cs typeface="Calibri"/>
                <a:sym typeface="Calibri"/>
              </a:rPr>
              <a:t>Enrol your ECTs and Mentors here:</a:t>
            </a:r>
            <a:endParaRPr sz="1100"/>
          </a:p>
          <a:p>
            <a:pPr marL="0" marR="0" lvl="0" indent="0" algn="l" rtl="0">
              <a:spcBef>
                <a:spcPts val="0"/>
              </a:spcBef>
              <a:spcAft>
                <a:spcPts val="0"/>
              </a:spcAft>
              <a:buNone/>
            </a:pPr>
            <a:r>
              <a:rPr lang="en-GB" sz="1100" u="sng">
                <a:solidFill>
                  <a:schemeClr val="accen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https://manage-training-for-early-career-teachers.education.gov.uk/</a:t>
            </a:r>
            <a:endParaRPr sz="1100">
              <a:solidFill>
                <a:schemeClr val="accent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a:solidFill>
                  <a:schemeClr val="dk1"/>
                </a:solidFill>
                <a:latin typeface="Calibri"/>
                <a:ea typeface="Calibri"/>
                <a:cs typeface="Calibri"/>
                <a:sym typeface="Calibri"/>
              </a:rPr>
              <a:t>Contact us at:</a:t>
            </a:r>
            <a:br>
              <a:rPr lang="en-GB" sz="1400">
                <a:solidFill>
                  <a:schemeClr val="dk1"/>
                </a:solidFill>
                <a:latin typeface="Calibri"/>
                <a:ea typeface="Calibri"/>
                <a:cs typeface="Calibri"/>
                <a:sym typeface="Calibri"/>
              </a:rPr>
            </a:br>
            <a:r>
              <a:rPr lang="en-GB" sz="1100" u="sng">
                <a:solidFill>
                  <a:srgbClr val="CE0F6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ecf@bestpracticenet.co.uk</a:t>
            </a:r>
            <a:r>
              <a:rPr lang="en-GB" sz="1100">
                <a:solidFill>
                  <a:srgbClr val="CE0F69"/>
                </a:solidFill>
                <a:latin typeface="Calibri"/>
                <a:ea typeface="Calibri"/>
                <a:cs typeface="Calibri"/>
                <a:sym typeface="Calibri"/>
              </a:rPr>
              <a:t> </a:t>
            </a:r>
          </a:p>
          <a:p>
            <a:pPr marL="0" marR="0" lvl="0" indent="0" algn="l" rtl="0">
              <a:spcBef>
                <a:spcPts val="0"/>
              </a:spcBef>
              <a:spcAft>
                <a:spcPts val="0"/>
              </a:spcAft>
              <a:buNone/>
            </a:pPr>
            <a:r>
              <a:rPr lang="en-GB" sz="1100">
                <a:solidFill>
                  <a:srgbClr val="CE0F69"/>
                </a:solidFill>
                <a:latin typeface="Calibri"/>
                <a:cs typeface="Calibri"/>
                <a:sym typeface="Calibri"/>
                <a:hlinkClick r:id="rId7"/>
              </a:rPr>
              <a:t>IThelpdesk@bestpracticenet.co.uk</a:t>
            </a:r>
            <a:endParaRPr lang="en-GB" sz="1100">
              <a:solidFill>
                <a:srgbClr val="CE0F69"/>
              </a:solidFill>
              <a:latin typeface="Calibri"/>
              <a:cs typeface="Calibri"/>
              <a:sym typeface="Calibri"/>
            </a:endParaRPr>
          </a:p>
          <a:p>
            <a:pPr marL="0" marR="0" lvl="0" indent="0" algn="l" rtl="0">
              <a:spcBef>
                <a:spcPts val="0"/>
              </a:spcBef>
              <a:spcAft>
                <a:spcPts val="0"/>
              </a:spcAft>
              <a:buNone/>
            </a:pPr>
            <a:endParaRPr sz="1100"/>
          </a:p>
          <a:p>
            <a:pPr marL="0" marR="0" lvl="0" indent="0" algn="l" rtl="0">
              <a:spcBef>
                <a:spcPts val="0"/>
              </a:spcBef>
              <a:spcAft>
                <a:spcPts val="0"/>
              </a:spcAft>
              <a:buNone/>
            </a:pPr>
            <a:r>
              <a:rPr lang="en-GB" sz="1100" b="0" i="0" u="sng" strike="noStrike">
                <a:solidFill>
                  <a:srgbClr val="CE0F69"/>
                </a:solidFill>
                <a:latin typeface="Lato"/>
                <a:ea typeface="Lato"/>
                <a:cs typeface="Lato"/>
                <a:sym typeface="Lato"/>
                <a:hlinkClick r:id="rId8">
                  <a:extLst>
                    <a:ext uri="{A12FA001-AC4F-418D-AE19-62706E023703}">
                      <ahyp:hlinkClr xmlns:ahyp="http://schemas.microsoft.com/office/drawing/2018/hyperlinkcolor" val="tx"/>
                    </a:ext>
                  </a:extLst>
                </a:hlinkClick>
              </a:rPr>
              <a:t>0117 920 9200</a:t>
            </a:r>
            <a:endParaRPr sz="1100" b="0" i="0">
              <a:solidFill>
                <a:srgbClr val="FFFFFF"/>
              </a:solidFill>
              <a:latin typeface="Lato"/>
              <a:ea typeface="Lato"/>
              <a:cs typeface="Lato"/>
              <a:sym typeface="Lato"/>
            </a:endParaRPr>
          </a:p>
          <a:p>
            <a:pPr marL="0" marR="0" lvl="0" indent="0" algn="l" rtl="0">
              <a:spcBef>
                <a:spcPts val="0"/>
              </a:spcBef>
              <a:spcAft>
                <a:spcPts val="0"/>
              </a:spcAft>
              <a:buNone/>
            </a:pPr>
            <a:r>
              <a:rPr lang="en-GB" sz="1400" b="0" i="0">
                <a:solidFill>
                  <a:srgbClr val="FFFFFF"/>
                </a:solidFill>
                <a:latin typeface="Lato"/>
                <a:ea typeface="Lato"/>
                <a:cs typeface="Lato"/>
                <a:sym typeface="Lato"/>
              </a:rPr>
              <a:t> </a:t>
            </a:r>
            <a:endParaRPr sz="1400">
              <a:solidFill>
                <a:schemeClr val="dk1"/>
              </a:solidFill>
              <a:latin typeface="Calibri"/>
              <a:ea typeface="Calibri"/>
              <a:cs typeface="Calibri"/>
              <a:sym typeface="Calibri"/>
            </a:endParaRPr>
          </a:p>
        </p:txBody>
      </p:sp>
      <p:pic>
        <p:nvPicPr>
          <p:cNvPr id="2" name="Picture 4" descr="Ofsted Outstading Provider">
            <a:extLst>
              <a:ext uri="{FF2B5EF4-FFF2-40B4-BE49-F238E27FC236}">
                <a16:creationId xmlns:a16="http://schemas.microsoft.com/office/drawing/2014/main" id="{69EE2EF2-DE14-8D6E-E898-B19B18FB8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8"/>
          <p:cNvSpPr txBox="1">
            <a:spLocks noGrp="1"/>
          </p:cNvSpPr>
          <p:nvPr>
            <p:ph type="title"/>
          </p:nvPr>
        </p:nvSpPr>
        <p:spPr>
          <a:xfrm>
            <a:off x="628650" y="273844"/>
            <a:ext cx="7886700" cy="66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3300"/>
              <a:buFont typeface="Calibri"/>
              <a:buNone/>
            </a:pPr>
            <a:r>
              <a:rPr lang="en-GB" b="1">
                <a:latin typeface="Calibri"/>
                <a:ea typeface="Calibri"/>
                <a:cs typeface="Calibri"/>
                <a:sym typeface="Calibri"/>
              </a:rPr>
              <a:t>Our ambition for professional development</a:t>
            </a:r>
            <a:endParaRPr b="1">
              <a:latin typeface="Calibri"/>
              <a:ea typeface="Calibri"/>
              <a:cs typeface="Calibri"/>
              <a:sym typeface="Calibri"/>
            </a:endParaRPr>
          </a:p>
        </p:txBody>
      </p:sp>
      <p:sp>
        <p:nvSpPr>
          <p:cNvPr id="328" name="Google Shape;328;p58"/>
          <p:cNvSpPr txBox="1">
            <a:spLocks noGrp="1"/>
          </p:cNvSpPr>
          <p:nvPr>
            <p:ph type="body" idx="1"/>
          </p:nvPr>
        </p:nvSpPr>
        <p:spPr>
          <a:xfrm>
            <a:off x="628650" y="1058956"/>
            <a:ext cx="7886700" cy="3540000"/>
          </a:xfrm>
          <a:prstGeom prst="rect">
            <a:avLst/>
          </a:prstGeom>
          <a:noFill/>
          <a:ln>
            <a:noFill/>
          </a:ln>
        </p:spPr>
        <p:txBody>
          <a:bodyPr spcFirstLastPara="1" wrap="square" lIns="68575" tIns="34275" rIns="68575" bIns="34275" anchor="t" anchorCtr="0">
            <a:normAutofit fontScale="47500" lnSpcReduction="20000"/>
          </a:bodyPr>
          <a:lstStyle/>
          <a:p>
            <a:pPr marL="0" lvl="0" indent="0" algn="l" rtl="0">
              <a:lnSpc>
                <a:spcPct val="90000"/>
              </a:lnSpc>
              <a:spcBef>
                <a:spcPts val="0"/>
              </a:spcBef>
              <a:spcAft>
                <a:spcPts val="0"/>
              </a:spcAft>
              <a:buClr>
                <a:schemeClr val="dk1"/>
              </a:buClr>
              <a:buSzPct val="100000"/>
              <a:buNone/>
            </a:pPr>
            <a:r>
              <a:rPr lang="en-GB" sz="2900" b="1"/>
              <a:t>Our ambition is to: </a:t>
            </a:r>
            <a:endParaRPr sz="2900"/>
          </a:p>
          <a:p>
            <a:pPr marL="0" lvl="0" indent="0" algn="l" rtl="0">
              <a:lnSpc>
                <a:spcPct val="90000"/>
              </a:lnSpc>
              <a:spcBef>
                <a:spcPts val="800"/>
              </a:spcBef>
              <a:spcAft>
                <a:spcPts val="0"/>
              </a:spcAft>
              <a:buClr>
                <a:schemeClr val="dk1"/>
              </a:buClr>
              <a:buSzPct val="100000"/>
              <a:buNone/>
            </a:pPr>
            <a:r>
              <a:rPr lang="en-GB" sz="2400"/>
              <a:t> </a:t>
            </a:r>
            <a:endParaRPr/>
          </a:p>
          <a:p>
            <a:pPr marL="254000" lvl="0" indent="-241300" algn="l" rtl="0">
              <a:lnSpc>
                <a:spcPct val="110000"/>
              </a:lnSpc>
              <a:spcBef>
                <a:spcPts val="800"/>
              </a:spcBef>
              <a:spcAft>
                <a:spcPts val="0"/>
              </a:spcAft>
              <a:buClr>
                <a:schemeClr val="accent1"/>
              </a:buClr>
              <a:buSzPct val="100000"/>
              <a:buFont typeface="Noto Sans Symbols"/>
              <a:buChar char="▪"/>
            </a:pPr>
            <a:r>
              <a:rPr lang="en-GB" sz="3000"/>
              <a:t>provide quality professional development and training that challenge and develop teachers/leaders through the provision of a structured, sequenced and evidence-based curriculum</a:t>
            </a:r>
            <a:endParaRPr/>
          </a:p>
          <a:p>
            <a:pPr marL="254000" lvl="0" indent="-165100" algn="l" rtl="0">
              <a:lnSpc>
                <a:spcPct val="110000"/>
              </a:lnSpc>
              <a:spcBef>
                <a:spcPts val="800"/>
              </a:spcBef>
              <a:spcAft>
                <a:spcPts val="0"/>
              </a:spcAft>
              <a:buClr>
                <a:schemeClr val="accent1"/>
              </a:buClr>
              <a:buSzPct val="100000"/>
              <a:buFont typeface="Noto Sans Symbols"/>
              <a:buNone/>
            </a:pPr>
            <a:endParaRPr sz="3000"/>
          </a:p>
          <a:p>
            <a:pPr marL="254000" lvl="0" indent="-241300" algn="l" rtl="0">
              <a:lnSpc>
                <a:spcPct val="110000"/>
              </a:lnSpc>
              <a:spcBef>
                <a:spcPts val="800"/>
              </a:spcBef>
              <a:spcAft>
                <a:spcPts val="0"/>
              </a:spcAft>
              <a:buClr>
                <a:schemeClr val="accent1"/>
              </a:buClr>
              <a:buSzPct val="100000"/>
              <a:buFont typeface="Noto Sans Symbols"/>
              <a:buChar char="▪"/>
            </a:pPr>
            <a:r>
              <a:rPr lang="en-GB" sz="3000"/>
              <a:t>empower teachers/leaders to develop their skills, knowledge and behaviours so they can make a difference to young people in their schools</a:t>
            </a:r>
            <a:endParaRPr/>
          </a:p>
          <a:p>
            <a:pPr marL="254000" lvl="0" indent="-165100" algn="l" rtl="0">
              <a:lnSpc>
                <a:spcPct val="110000"/>
              </a:lnSpc>
              <a:spcBef>
                <a:spcPts val="800"/>
              </a:spcBef>
              <a:spcAft>
                <a:spcPts val="0"/>
              </a:spcAft>
              <a:buClr>
                <a:schemeClr val="accent1"/>
              </a:buClr>
              <a:buSzPct val="100000"/>
              <a:buFont typeface="Noto Sans Symbols"/>
              <a:buNone/>
            </a:pPr>
            <a:endParaRPr sz="3000"/>
          </a:p>
          <a:p>
            <a:pPr marL="254000" lvl="0" indent="-241300" algn="l" rtl="0">
              <a:lnSpc>
                <a:spcPct val="110000"/>
              </a:lnSpc>
              <a:spcBef>
                <a:spcPts val="800"/>
              </a:spcBef>
              <a:spcAft>
                <a:spcPts val="0"/>
              </a:spcAft>
              <a:buClr>
                <a:schemeClr val="accent1"/>
              </a:buClr>
              <a:buSzPct val="100000"/>
              <a:buFont typeface="Noto Sans Symbols"/>
              <a:buChar char="▪"/>
            </a:pPr>
            <a:r>
              <a:rPr lang="en-GB" sz="3000"/>
              <a:t>enable teachers/leaders to successfully transition to the next stage of their professional development journey</a:t>
            </a:r>
            <a:endParaRPr/>
          </a:p>
          <a:p>
            <a:pPr marL="0" lvl="0" indent="0" algn="l" rtl="0">
              <a:lnSpc>
                <a:spcPct val="110000"/>
              </a:lnSpc>
              <a:spcBef>
                <a:spcPts val="800"/>
              </a:spcBef>
              <a:spcAft>
                <a:spcPts val="0"/>
              </a:spcAft>
              <a:buClr>
                <a:schemeClr val="accent1"/>
              </a:buClr>
              <a:buSzPct val="100000"/>
              <a:buNone/>
            </a:pPr>
            <a:endParaRPr sz="3000"/>
          </a:p>
          <a:p>
            <a:pPr marL="254000" lvl="0" indent="-241300" algn="l" rtl="0">
              <a:lnSpc>
                <a:spcPct val="110000"/>
              </a:lnSpc>
              <a:spcBef>
                <a:spcPts val="800"/>
              </a:spcBef>
              <a:spcAft>
                <a:spcPts val="0"/>
              </a:spcAft>
              <a:buClr>
                <a:schemeClr val="accent1"/>
              </a:buClr>
              <a:buSzPct val="100000"/>
              <a:buFont typeface="Noto Sans Symbols"/>
              <a:buChar char="▪"/>
            </a:pPr>
            <a:r>
              <a:rPr lang="en-GB" sz="3000"/>
              <a:t>collaborate and take collective responsibility with delivery partners for credible, coherent and consistent professional development provision, ensuring all teachers/leaders thrive and apply increased expertise in their schools</a:t>
            </a:r>
            <a:endParaRPr/>
          </a:p>
          <a:p>
            <a:pPr marL="0" lvl="0" indent="0" algn="l" rtl="0">
              <a:lnSpc>
                <a:spcPct val="90000"/>
              </a:lnSpc>
              <a:spcBef>
                <a:spcPts val="800"/>
              </a:spcBef>
              <a:spcAft>
                <a:spcPts val="0"/>
              </a:spcAft>
              <a:buClr>
                <a:schemeClr val="dk1"/>
              </a:buClr>
              <a:buSzPct val="100000"/>
              <a:buNone/>
            </a:pPr>
            <a:endParaRPr/>
          </a:p>
        </p:txBody>
      </p:sp>
      <p:pic>
        <p:nvPicPr>
          <p:cNvPr id="2" name="Picture 4" descr="Ofsted Outstading Provider">
            <a:extLst>
              <a:ext uri="{FF2B5EF4-FFF2-40B4-BE49-F238E27FC236}">
                <a16:creationId xmlns:a16="http://schemas.microsoft.com/office/drawing/2014/main" id="{054640F5-52A4-ED91-A90D-D5A9B3A51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5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800"/>
              <a:buFont typeface="Calibri"/>
              <a:buNone/>
            </a:pPr>
            <a:r>
              <a:rPr lang="en-GB" sz="2800" b="1">
                <a:latin typeface="Calibri"/>
                <a:ea typeface="Calibri"/>
                <a:cs typeface="Calibri"/>
                <a:sym typeface="Calibri"/>
              </a:rPr>
              <a:t>BPN ECF coverage</a:t>
            </a:r>
            <a:endParaRPr/>
          </a:p>
        </p:txBody>
      </p:sp>
      <p:sp>
        <p:nvSpPr>
          <p:cNvPr id="335" name="Google Shape;335;p59"/>
          <p:cNvSpPr txBox="1">
            <a:spLocks noGrp="1"/>
          </p:cNvSpPr>
          <p:nvPr>
            <p:ph type="body" idx="1"/>
          </p:nvPr>
        </p:nvSpPr>
        <p:spPr>
          <a:xfrm>
            <a:off x="628650" y="1369219"/>
            <a:ext cx="7886700" cy="3069900"/>
          </a:xfrm>
          <a:prstGeom prst="rect">
            <a:avLst/>
          </a:prstGeom>
          <a:noFill/>
          <a:ln>
            <a:noFill/>
          </a:ln>
        </p:spPr>
        <p:txBody>
          <a:bodyPr spcFirstLastPara="1" wrap="square" lIns="68575" tIns="34275" rIns="68575" bIns="34275" anchor="t" anchorCtr="0">
            <a:normAutofit/>
          </a:bodyPr>
          <a:lstStyle/>
          <a:p>
            <a:pPr marL="254000" lvl="0" indent="-247650" algn="l" rtl="0">
              <a:lnSpc>
                <a:spcPct val="90000"/>
              </a:lnSpc>
              <a:spcBef>
                <a:spcPts val="0"/>
              </a:spcBef>
              <a:spcAft>
                <a:spcPts val="0"/>
              </a:spcAft>
              <a:buClr>
                <a:schemeClr val="accent1"/>
              </a:buClr>
              <a:buSzPts val="2100"/>
              <a:buFont typeface="Noto Sans Symbols"/>
              <a:buChar char="▪"/>
            </a:pPr>
            <a:r>
              <a:rPr lang="en-GB"/>
              <a:t>BPN are able to provide the ECF full induction programme to teachers nationally</a:t>
            </a:r>
            <a:endParaRPr/>
          </a:p>
          <a:p>
            <a:pPr marL="254000" lvl="0" indent="-247650" algn="l" rtl="0">
              <a:lnSpc>
                <a:spcPct val="90000"/>
              </a:lnSpc>
              <a:spcBef>
                <a:spcPts val="800"/>
              </a:spcBef>
              <a:spcAft>
                <a:spcPts val="0"/>
              </a:spcAft>
              <a:buClr>
                <a:schemeClr val="accent1"/>
              </a:buClr>
              <a:buSzPts val="2100"/>
              <a:buFont typeface="Noto Sans Symbols"/>
              <a:buChar char="▪"/>
            </a:pPr>
            <a:r>
              <a:rPr lang="en-GB"/>
              <a:t>We work in partnership with Teaching School Hubs, MATs, LAs, former teaching school alliances and teacher training providers to enable local delivery</a:t>
            </a:r>
            <a:endParaRPr/>
          </a:p>
          <a:p>
            <a:pPr marL="254000" lvl="0" indent="-247650" algn="l" rtl="0">
              <a:lnSpc>
                <a:spcPct val="90000"/>
              </a:lnSpc>
              <a:spcBef>
                <a:spcPts val="800"/>
              </a:spcBef>
              <a:spcAft>
                <a:spcPts val="0"/>
              </a:spcAft>
              <a:buClr>
                <a:schemeClr val="accent1"/>
              </a:buClr>
              <a:buSzPts val="2100"/>
              <a:buFont typeface="Noto Sans Symbols"/>
              <a:buChar char="▪"/>
            </a:pPr>
            <a:r>
              <a:rPr lang="en-GB"/>
              <a:t>Our partnership model is important to us. Through working with these organisations, large and small, we are able to collaborate, understand issues through continuous feedback and respond</a:t>
            </a:r>
            <a:endParaRPr/>
          </a:p>
          <a:p>
            <a:pPr marL="254000" lvl="0" indent="-247650" algn="l" rtl="0">
              <a:lnSpc>
                <a:spcPct val="90000"/>
              </a:lnSpc>
              <a:spcBef>
                <a:spcPts val="800"/>
              </a:spcBef>
              <a:spcAft>
                <a:spcPts val="0"/>
              </a:spcAft>
              <a:buClr>
                <a:schemeClr val="accent1"/>
              </a:buClr>
              <a:buSzPts val="2100"/>
              <a:buFont typeface="Noto Sans Symbols"/>
              <a:buChar char="▪"/>
            </a:pPr>
            <a:r>
              <a:rPr lang="en-GB"/>
              <a:t>We are training over 12000 ECTs and their mentors</a:t>
            </a:r>
            <a:endParaRPr/>
          </a:p>
          <a:p>
            <a:pPr marL="0" lvl="0" indent="0" algn="l" rtl="0">
              <a:lnSpc>
                <a:spcPct val="90000"/>
              </a:lnSpc>
              <a:spcBef>
                <a:spcPts val="800"/>
              </a:spcBef>
              <a:spcAft>
                <a:spcPts val="0"/>
              </a:spcAft>
              <a:buClr>
                <a:schemeClr val="dk1"/>
              </a:buClr>
              <a:buSzPts val="2100"/>
              <a:buNone/>
            </a:pPr>
            <a:endParaRPr/>
          </a:p>
        </p:txBody>
      </p:sp>
      <p:pic>
        <p:nvPicPr>
          <p:cNvPr id="2" name="Picture 4" descr="Ofsted Outstading Provider">
            <a:extLst>
              <a:ext uri="{FF2B5EF4-FFF2-40B4-BE49-F238E27FC236}">
                <a16:creationId xmlns:a16="http://schemas.microsoft.com/office/drawing/2014/main" id="{A7963DBD-A333-D244-C633-FECCD4A38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62"/>
          <p:cNvSpPr txBox="1">
            <a:spLocks noGrp="1"/>
          </p:cNvSpPr>
          <p:nvPr>
            <p:ph type="title"/>
          </p:nvPr>
        </p:nvSpPr>
        <p:spPr>
          <a:xfrm>
            <a:off x="365396" y="194044"/>
            <a:ext cx="7553400" cy="998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800"/>
              <a:buFont typeface="Calibri"/>
              <a:buNone/>
            </a:pPr>
            <a:r>
              <a:rPr lang="en-GB" sz="2800" b="1">
                <a:latin typeface="Calibri"/>
                <a:ea typeface="Calibri"/>
                <a:cs typeface="Calibri"/>
                <a:sym typeface="Calibri"/>
              </a:rPr>
              <a:t>ECF Component Programme Parts</a:t>
            </a:r>
            <a:endParaRPr/>
          </a:p>
        </p:txBody>
      </p:sp>
      <p:sp>
        <p:nvSpPr>
          <p:cNvPr id="360" name="Google Shape;360;p62"/>
          <p:cNvSpPr txBox="1">
            <a:spLocks noGrp="1"/>
          </p:cNvSpPr>
          <p:nvPr>
            <p:ph type="body" idx="1"/>
          </p:nvPr>
        </p:nvSpPr>
        <p:spPr>
          <a:xfrm>
            <a:off x="542260" y="1007363"/>
            <a:ext cx="7073400" cy="347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800"/>
              <a:buNone/>
            </a:pPr>
            <a:r>
              <a:rPr lang="en-GB" sz="1800"/>
              <a:t>Components of the programme: </a:t>
            </a:r>
            <a:endParaRPr/>
          </a:p>
          <a:p>
            <a:pPr marL="863600" lvl="1" indent="-342900" algn="l" rtl="0">
              <a:lnSpc>
                <a:spcPct val="90000"/>
              </a:lnSpc>
              <a:spcBef>
                <a:spcPts val="400"/>
              </a:spcBef>
              <a:spcAft>
                <a:spcPts val="0"/>
              </a:spcAft>
              <a:buSzPts val="1800"/>
              <a:buChar char="•"/>
            </a:pPr>
            <a:r>
              <a:rPr lang="en-GB" sz="1800"/>
              <a:t>ECT self-directed study </a:t>
            </a:r>
            <a:endParaRPr/>
          </a:p>
          <a:p>
            <a:pPr marL="863600" lvl="1" indent="-342900" algn="l" rtl="0">
              <a:lnSpc>
                <a:spcPct val="90000"/>
              </a:lnSpc>
              <a:spcBef>
                <a:spcPts val="400"/>
              </a:spcBef>
              <a:spcAft>
                <a:spcPts val="0"/>
              </a:spcAft>
              <a:buSzPts val="1800"/>
              <a:buChar char="•"/>
            </a:pPr>
            <a:r>
              <a:rPr lang="en-GB" sz="1800"/>
              <a:t>ECT mentor meetings, including Module Audits </a:t>
            </a:r>
            <a:endParaRPr/>
          </a:p>
          <a:p>
            <a:pPr marL="863600" lvl="1" indent="-342900" algn="l" rtl="0">
              <a:lnSpc>
                <a:spcPct val="90000"/>
              </a:lnSpc>
              <a:spcBef>
                <a:spcPts val="400"/>
              </a:spcBef>
              <a:spcAft>
                <a:spcPts val="0"/>
              </a:spcAft>
              <a:buSzPts val="1800"/>
              <a:buChar char="•"/>
            </a:pPr>
            <a:r>
              <a:rPr lang="en-GB" sz="1800"/>
              <a:t>ECT training </a:t>
            </a:r>
            <a:endParaRPr/>
          </a:p>
          <a:p>
            <a:pPr marL="863600" lvl="1" indent="-342900" algn="l" rtl="0">
              <a:lnSpc>
                <a:spcPct val="90000"/>
              </a:lnSpc>
              <a:spcBef>
                <a:spcPts val="400"/>
              </a:spcBef>
              <a:spcAft>
                <a:spcPts val="0"/>
              </a:spcAft>
              <a:buSzPts val="1800"/>
              <a:buChar char="•"/>
            </a:pPr>
            <a:r>
              <a:rPr lang="en-GB" sz="1800"/>
              <a:t>Mentor Training</a:t>
            </a:r>
            <a:endParaRPr/>
          </a:p>
          <a:p>
            <a:pPr marL="0" lvl="0" indent="0" algn="l" rtl="0">
              <a:lnSpc>
                <a:spcPct val="90000"/>
              </a:lnSpc>
              <a:spcBef>
                <a:spcPts val="800"/>
              </a:spcBef>
              <a:spcAft>
                <a:spcPts val="0"/>
              </a:spcAft>
              <a:buClr>
                <a:schemeClr val="dk1"/>
              </a:buClr>
              <a:buSzPts val="1800"/>
              <a:buNone/>
            </a:pPr>
            <a:r>
              <a:rPr lang="en-GB" sz="1800"/>
              <a:t>The ECF is presented around the Teachers’ Standards but for clarity, the ECF is not, and should not be used, as an assessment framework.  </a:t>
            </a:r>
            <a:endParaRPr/>
          </a:p>
          <a:p>
            <a:pPr marL="0" lvl="0" indent="0" algn="l" rtl="0">
              <a:lnSpc>
                <a:spcPct val="90000"/>
              </a:lnSpc>
              <a:spcBef>
                <a:spcPts val="800"/>
              </a:spcBef>
              <a:spcAft>
                <a:spcPts val="0"/>
              </a:spcAft>
              <a:buClr>
                <a:schemeClr val="dk1"/>
              </a:buClr>
              <a:buSzPts val="1800"/>
              <a:buNone/>
            </a:pPr>
            <a:endParaRPr sz="1800"/>
          </a:p>
          <a:p>
            <a:pPr marL="0" lvl="0" indent="0" algn="l" rtl="0">
              <a:lnSpc>
                <a:spcPct val="90000"/>
              </a:lnSpc>
              <a:spcBef>
                <a:spcPts val="800"/>
              </a:spcBef>
              <a:spcAft>
                <a:spcPts val="0"/>
              </a:spcAft>
              <a:buClr>
                <a:schemeClr val="dk1"/>
              </a:buClr>
              <a:buSzPts val="1800"/>
              <a:buNone/>
            </a:pPr>
            <a:r>
              <a:rPr lang="en-GB" sz="1800"/>
              <a:t>The Appropriate Body is responsible for checking new teachers receive statutory entitlements, are fairly and consistently assessed and receive a programme of support and training based on the ECF.</a:t>
            </a:r>
            <a:endParaRPr/>
          </a:p>
          <a:p>
            <a:pPr marL="0" lvl="0" indent="0" algn="l" rtl="0">
              <a:lnSpc>
                <a:spcPct val="90000"/>
              </a:lnSpc>
              <a:spcBef>
                <a:spcPts val="800"/>
              </a:spcBef>
              <a:spcAft>
                <a:spcPts val="0"/>
              </a:spcAft>
              <a:buClr>
                <a:schemeClr val="dk1"/>
              </a:buClr>
              <a:buSzPts val="1200"/>
              <a:buNone/>
            </a:pPr>
            <a:endParaRPr sz="1200"/>
          </a:p>
          <a:p>
            <a:pPr marL="0" lvl="0" indent="0" algn="l" rtl="0">
              <a:lnSpc>
                <a:spcPct val="90000"/>
              </a:lnSpc>
              <a:spcBef>
                <a:spcPts val="800"/>
              </a:spcBef>
              <a:spcAft>
                <a:spcPts val="0"/>
              </a:spcAft>
              <a:buClr>
                <a:schemeClr val="dk1"/>
              </a:buClr>
              <a:buSzPts val="1200"/>
              <a:buNone/>
            </a:pPr>
            <a:endParaRPr sz="1200"/>
          </a:p>
        </p:txBody>
      </p:sp>
      <p:pic>
        <p:nvPicPr>
          <p:cNvPr id="2" name="Picture 4" descr="Ofsted Outstading Provider">
            <a:extLst>
              <a:ext uri="{FF2B5EF4-FFF2-40B4-BE49-F238E27FC236}">
                <a16:creationId xmlns:a16="http://schemas.microsoft.com/office/drawing/2014/main" id="{8FEBF632-04AB-2106-BB51-BEC64A81F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3"/>
          <p:cNvSpPr txBox="1">
            <a:spLocks noGrp="1"/>
          </p:cNvSpPr>
          <p:nvPr>
            <p:ph type="title"/>
          </p:nvPr>
        </p:nvSpPr>
        <p:spPr>
          <a:xfrm>
            <a:off x="628650" y="273844"/>
            <a:ext cx="7886700" cy="443100"/>
          </a:xfrm>
          <a:prstGeom prst="rect">
            <a:avLst/>
          </a:prstGeom>
          <a:noFill/>
          <a:ln>
            <a:noFill/>
          </a:ln>
        </p:spPr>
        <p:txBody>
          <a:bodyPr spcFirstLastPara="1" wrap="square" lIns="0" tIns="12050" rIns="0" bIns="0" anchor="ctr" anchorCtr="0">
            <a:spAutoFit/>
          </a:bodyPr>
          <a:lstStyle/>
          <a:p>
            <a:pPr marL="12700" lvl="0" indent="0" algn="l" rtl="0">
              <a:lnSpc>
                <a:spcPct val="100000"/>
              </a:lnSpc>
              <a:spcBef>
                <a:spcPts val="0"/>
              </a:spcBef>
              <a:spcAft>
                <a:spcPts val="0"/>
              </a:spcAft>
              <a:buClr>
                <a:srgbClr val="CE0F69"/>
              </a:buClr>
              <a:buSzPts val="2800"/>
              <a:buFont typeface="Century Gothic"/>
              <a:buNone/>
            </a:pPr>
            <a:r>
              <a:rPr lang="en-GB" sz="2800" b="1">
                <a:solidFill>
                  <a:srgbClr val="CE0F69"/>
                </a:solidFill>
                <a:latin typeface="Century Gothic"/>
                <a:ea typeface="Century Gothic"/>
                <a:cs typeface="Century Gothic"/>
                <a:sym typeface="Century Gothic"/>
              </a:rPr>
              <a:t>Programme learning design</a:t>
            </a:r>
            <a:endParaRPr sz="2800">
              <a:solidFill>
                <a:srgbClr val="CE0F69"/>
              </a:solidFill>
              <a:latin typeface="Century Gothic"/>
              <a:ea typeface="Century Gothic"/>
              <a:cs typeface="Century Gothic"/>
              <a:sym typeface="Century Gothic"/>
            </a:endParaRPr>
          </a:p>
        </p:txBody>
      </p:sp>
      <p:sp>
        <p:nvSpPr>
          <p:cNvPr id="367" name="Google Shape;367;p63"/>
          <p:cNvSpPr txBox="1">
            <a:spLocks noGrp="1"/>
          </p:cNvSpPr>
          <p:nvPr>
            <p:ph type="body" idx="1"/>
          </p:nvPr>
        </p:nvSpPr>
        <p:spPr>
          <a:xfrm>
            <a:off x="628650" y="1369219"/>
            <a:ext cx="7886700" cy="3069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3A3A3A"/>
              </a:buClr>
              <a:buSzPts val="2100"/>
              <a:buNone/>
            </a:pPr>
            <a:r>
              <a:rPr lang="en-GB" sz="2100">
                <a:solidFill>
                  <a:srgbClr val="3A3A3A"/>
                </a:solidFill>
                <a:latin typeface="Calibri"/>
                <a:ea typeface="Calibri"/>
                <a:cs typeface="Calibri"/>
                <a:sym typeface="Calibri"/>
              </a:rPr>
              <a:t>Based upon the ‘Five Principles of Deliberate Practice’</a:t>
            </a:r>
            <a:endParaRPr sz="2100">
              <a:latin typeface="Calibri"/>
              <a:ea typeface="Calibri"/>
              <a:cs typeface="Calibri"/>
              <a:sym typeface="Calibri"/>
            </a:endParaRPr>
          </a:p>
        </p:txBody>
      </p:sp>
      <p:sp>
        <p:nvSpPr>
          <p:cNvPr id="368" name="Google Shape;368;p63"/>
          <p:cNvSpPr txBox="1">
            <a:spLocks noGrp="1"/>
          </p:cNvSpPr>
          <p:nvPr>
            <p:ph type="sldNum" idx="12"/>
          </p:nvPr>
        </p:nvSpPr>
        <p:spPr>
          <a:xfrm>
            <a:off x="5913443" y="4767263"/>
            <a:ext cx="3012300" cy="92400"/>
          </a:xfrm>
          <a:prstGeom prst="rect">
            <a:avLst/>
          </a:prstGeom>
          <a:noFill/>
          <a:ln>
            <a:noFill/>
          </a:ln>
        </p:spPr>
        <p:txBody>
          <a:bodyPr spcFirstLastPara="1" wrap="square" lIns="0" tIns="0" rIns="0" bIns="0" anchor="ctr" anchorCtr="0">
            <a:spAutoFit/>
          </a:bodyPr>
          <a:lstStyle/>
          <a:p>
            <a:pPr marL="25400" marR="0" lvl="0" indent="0" algn="l" rtl="0">
              <a:spcBef>
                <a:spcPts val="0"/>
              </a:spcBef>
              <a:spcAft>
                <a:spcPts val="0"/>
              </a:spcAft>
              <a:buNone/>
            </a:pPr>
            <a:fld id="{00000000-1234-1234-1234-123412341234}" type="slidenum">
              <a:rPr lang="en-GB" sz="600" b="0" i="0">
                <a:solidFill>
                  <a:srgbClr val="A6A6A6"/>
                </a:solidFill>
                <a:latin typeface="Century Gothic"/>
                <a:ea typeface="Century Gothic"/>
                <a:cs typeface="Century Gothic"/>
                <a:sym typeface="Century Gothic"/>
              </a:rPr>
              <a:t>6</a:t>
            </a:fld>
            <a:endParaRPr sz="600" b="0" i="0">
              <a:solidFill>
                <a:srgbClr val="A6A6A6"/>
              </a:solidFill>
              <a:latin typeface="Century Gothic"/>
              <a:ea typeface="Century Gothic"/>
              <a:cs typeface="Century Gothic"/>
              <a:sym typeface="Century Gothic"/>
            </a:endParaRPr>
          </a:p>
        </p:txBody>
      </p:sp>
      <p:grpSp>
        <p:nvGrpSpPr>
          <p:cNvPr id="369" name="Google Shape;369;p63"/>
          <p:cNvGrpSpPr/>
          <p:nvPr/>
        </p:nvGrpSpPr>
        <p:grpSpPr>
          <a:xfrm>
            <a:off x="521162" y="1906685"/>
            <a:ext cx="1585467" cy="2407158"/>
            <a:chOff x="353568" y="1827276"/>
            <a:chExt cx="1585467" cy="2407158"/>
          </a:xfrm>
        </p:grpSpPr>
        <p:pic>
          <p:nvPicPr>
            <p:cNvPr id="370" name="Google Shape;370;p63"/>
            <p:cNvPicPr preferRelativeResize="0"/>
            <p:nvPr/>
          </p:nvPicPr>
          <p:blipFill rotWithShape="1">
            <a:blip r:embed="rId3">
              <a:alphaModFix/>
            </a:blip>
            <a:srcRect/>
            <a:stretch/>
          </p:blipFill>
          <p:spPr>
            <a:xfrm>
              <a:off x="374904" y="1848612"/>
              <a:ext cx="1450086" cy="2385822"/>
            </a:xfrm>
            <a:prstGeom prst="rect">
              <a:avLst/>
            </a:prstGeom>
            <a:noFill/>
            <a:ln>
              <a:noFill/>
            </a:ln>
          </p:spPr>
        </p:pic>
        <p:sp>
          <p:nvSpPr>
            <p:cNvPr id="371" name="Google Shape;371;p63"/>
            <p:cNvSpPr/>
            <p:nvPr/>
          </p:nvSpPr>
          <p:spPr>
            <a:xfrm>
              <a:off x="353568" y="1827276"/>
              <a:ext cx="1440180" cy="2376170"/>
            </a:xfrm>
            <a:custGeom>
              <a:avLst/>
              <a:gdLst/>
              <a:ahLst/>
              <a:cxnLst/>
              <a:rect l="l" t="t" r="r" b="b"/>
              <a:pathLst>
                <a:path w="1440180" h="2376170" extrusionOk="0">
                  <a:moveTo>
                    <a:pt x="1200150" y="0"/>
                  </a:moveTo>
                  <a:lnTo>
                    <a:pt x="240030" y="0"/>
                  </a:lnTo>
                  <a:lnTo>
                    <a:pt x="191656" y="4875"/>
                  </a:lnTo>
                  <a:lnTo>
                    <a:pt x="146600" y="18859"/>
                  </a:lnTo>
                  <a:lnTo>
                    <a:pt x="105827" y="40987"/>
                  </a:lnTo>
                  <a:lnTo>
                    <a:pt x="70304" y="70294"/>
                  </a:lnTo>
                  <a:lnTo>
                    <a:pt x="40993" y="105816"/>
                  </a:lnTo>
                  <a:lnTo>
                    <a:pt x="18863" y="146589"/>
                  </a:lnTo>
                  <a:lnTo>
                    <a:pt x="4876" y="191648"/>
                  </a:lnTo>
                  <a:lnTo>
                    <a:pt x="0" y="240030"/>
                  </a:lnTo>
                  <a:lnTo>
                    <a:pt x="0" y="2135886"/>
                  </a:lnTo>
                  <a:lnTo>
                    <a:pt x="4876" y="2184259"/>
                  </a:lnTo>
                  <a:lnTo>
                    <a:pt x="18863" y="2229315"/>
                  </a:lnTo>
                  <a:lnTo>
                    <a:pt x="40993" y="2270088"/>
                  </a:lnTo>
                  <a:lnTo>
                    <a:pt x="70304" y="2305611"/>
                  </a:lnTo>
                  <a:lnTo>
                    <a:pt x="105827" y="2334922"/>
                  </a:lnTo>
                  <a:lnTo>
                    <a:pt x="146600" y="2357052"/>
                  </a:lnTo>
                  <a:lnTo>
                    <a:pt x="191656" y="2371039"/>
                  </a:lnTo>
                  <a:lnTo>
                    <a:pt x="240030" y="2375916"/>
                  </a:lnTo>
                  <a:lnTo>
                    <a:pt x="1200150" y="2375916"/>
                  </a:lnTo>
                  <a:lnTo>
                    <a:pt x="1248531" y="2371039"/>
                  </a:lnTo>
                  <a:lnTo>
                    <a:pt x="1293590" y="2357052"/>
                  </a:lnTo>
                  <a:lnTo>
                    <a:pt x="1334363" y="2334922"/>
                  </a:lnTo>
                  <a:lnTo>
                    <a:pt x="1369885" y="2305611"/>
                  </a:lnTo>
                  <a:lnTo>
                    <a:pt x="1399192" y="2270088"/>
                  </a:lnTo>
                  <a:lnTo>
                    <a:pt x="1421320" y="2229315"/>
                  </a:lnTo>
                  <a:lnTo>
                    <a:pt x="1435304" y="2184259"/>
                  </a:lnTo>
                  <a:lnTo>
                    <a:pt x="1440180" y="2135886"/>
                  </a:lnTo>
                  <a:lnTo>
                    <a:pt x="1440180" y="240030"/>
                  </a:lnTo>
                  <a:lnTo>
                    <a:pt x="1435304" y="191648"/>
                  </a:lnTo>
                  <a:lnTo>
                    <a:pt x="1421320" y="146589"/>
                  </a:lnTo>
                  <a:lnTo>
                    <a:pt x="1399192" y="105816"/>
                  </a:lnTo>
                  <a:lnTo>
                    <a:pt x="1369885" y="70294"/>
                  </a:lnTo>
                  <a:lnTo>
                    <a:pt x="1334363" y="40987"/>
                  </a:lnTo>
                  <a:lnTo>
                    <a:pt x="1293590" y="18859"/>
                  </a:lnTo>
                  <a:lnTo>
                    <a:pt x="1248531" y="4875"/>
                  </a:lnTo>
                  <a:lnTo>
                    <a:pt x="1200150" y="0"/>
                  </a:lnTo>
                  <a:close/>
                </a:path>
              </a:pathLst>
            </a:custGeom>
            <a:solidFill>
              <a:srgbClr val="1E73B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63"/>
            <p:cNvSpPr/>
            <p:nvPr/>
          </p:nvSpPr>
          <p:spPr>
            <a:xfrm>
              <a:off x="353568" y="1827276"/>
              <a:ext cx="1440180" cy="2376170"/>
            </a:xfrm>
            <a:custGeom>
              <a:avLst/>
              <a:gdLst/>
              <a:ahLst/>
              <a:cxnLst/>
              <a:rect l="l" t="t" r="r" b="b"/>
              <a:pathLst>
                <a:path w="1440180" h="2376170" extrusionOk="0">
                  <a:moveTo>
                    <a:pt x="0" y="240030"/>
                  </a:moveTo>
                  <a:lnTo>
                    <a:pt x="4876" y="191648"/>
                  </a:lnTo>
                  <a:lnTo>
                    <a:pt x="18863" y="146589"/>
                  </a:lnTo>
                  <a:lnTo>
                    <a:pt x="40993" y="105816"/>
                  </a:lnTo>
                  <a:lnTo>
                    <a:pt x="70304" y="70294"/>
                  </a:lnTo>
                  <a:lnTo>
                    <a:pt x="105827" y="40987"/>
                  </a:lnTo>
                  <a:lnTo>
                    <a:pt x="146600" y="18859"/>
                  </a:lnTo>
                  <a:lnTo>
                    <a:pt x="191656" y="4875"/>
                  </a:lnTo>
                  <a:lnTo>
                    <a:pt x="240030" y="0"/>
                  </a:lnTo>
                  <a:lnTo>
                    <a:pt x="1200150" y="0"/>
                  </a:lnTo>
                  <a:lnTo>
                    <a:pt x="1248531" y="4875"/>
                  </a:lnTo>
                  <a:lnTo>
                    <a:pt x="1293590" y="18859"/>
                  </a:lnTo>
                  <a:lnTo>
                    <a:pt x="1334363" y="40987"/>
                  </a:lnTo>
                  <a:lnTo>
                    <a:pt x="1369885" y="70294"/>
                  </a:lnTo>
                  <a:lnTo>
                    <a:pt x="1399192" y="105816"/>
                  </a:lnTo>
                  <a:lnTo>
                    <a:pt x="1421320" y="146589"/>
                  </a:lnTo>
                  <a:lnTo>
                    <a:pt x="1435304" y="191648"/>
                  </a:lnTo>
                  <a:lnTo>
                    <a:pt x="1440180" y="240030"/>
                  </a:lnTo>
                  <a:lnTo>
                    <a:pt x="1440180" y="2135886"/>
                  </a:lnTo>
                  <a:lnTo>
                    <a:pt x="1435304" y="2184259"/>
                  </a:lnTo>
                  <a:lnTo>
                    <a:pt x="1421320" y="2229315"/>
                  </a:lnTo>
                  <a:lnTo>
                    <a:pt x="1399192" y="2270088"/>
                  </a:lnTo>
                  <a:lnTo>
                    <a:pt x="1369885" y="2305611"/>
                  </a:lnTo>
                  <a:lnTo>
                    <a:pt x="1334363" y="2334922"/>
                  </a:lnTo>
                  <a:lnTo>
                    <a:pt x="1293590" y="2357052"/>
                  </a:lnTo>
                  <a:lnTo>
                    <a:pt x="1248531" y="2371039"/>
                  </a:lnTo>
                  <a:lnTo>
                    <a:pt x="1200150" y="2375916"/>
                  </a:lnTo>
                  <a:lnTo>
                    <a:pt x="240030" y="2375916"/>
                  </a:lnTo>
                  <a:lnTo>
                    <a:pt x="191656" y="2371039"/>
                  </a:lnTo>
                  <a:lnTo>
                    <a:pt x="146600" y="2357052"/>
                  </a:lnTo>
                  <a:lnTo>
                    <a:pt x="105827" y="2334922"/>
                  </a:lnTo>
                  <a:lnTo>
                    <a:pt x="70304" y="2305611"/>
                  </a:lnTo>
                  <a:lnTo>
                    <a:pt x="40993" y="2270088"/>
                  </a:lnTo>
                  <a:lnTo>
                    <a:pt x="18863" y="2229315"/>
                  </a:lnTo>
                  <a:lnTo>
                    <a:pt x="4876" y="2184259"/>
                  </a:lnTo>
                  <a:lnTo>
                    <a:pt x="0" y="2135886"/>
                  </a:lnTo>
                  <a:lnTo>
                    <a:pt x="0" y="24003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63"/>
            <p:cNvSpPr/>
            <p:nvPr/>
          </p:nvSpPr>
          <p:spPr>
            <a:xfrm>
              <a:off x="425196" y="1835251"/>
              <a:ext cx="1513839" cy="1438910"/>
            </a:xfrm>
            <a:custGeom>
              <a:avLst/>
              <a:gdLst/>
              <a:ahLst/>
              <a:cxnLst/>
              <a:rect l="l" t="t" r="r" b="b"/>
              <a:pathLst>
                <a:path w="1513839" h="1438910" extrusionOk="0">
                  <a:moveTo>
                    <a:pt x="1273556" y="0"/>
                  </a:moveTo>
                  <a:lnTo>
                    <a:pt x="239776" y="0"/>
                  </a:lnTo>
                  <a:lnTo>
                    <a:pt x="191453" y="4869"/>
                  </a:lnTo>
                  <a:lnTo>
                    <a:pt x="146445" y="18837"/>
                  </a:lnTo>
                  <a:lnTo>
                    <a:pt x="105715" y="40940"/>
                  </a:lnTo>
                  <a:lnTo>
                    <a:pt x="70229" y="70215"/>
                  </a:lnTo>
                  <a:lnTo>
                    <a:pt x="40950" y="105698"/>
                  </a:lnTo>
                  <a:lnTo>
                    <a:pt x="18843" y="146429"/>
                  </a:lnTo>
                  <a:lnTo>
                    <a:pt x="4871" y="191442"/>
                  </a:lnTo>
                  <a:lnTo>
                    <a:pt x="0" y="239775"/>
                  </a:lnTo>
                  <a:lnTo>
                    <a:pt x="0" y="1198880"/>
                  </a:lnTo>
                  <a:lnTo>
                    <a:pt x="4871" y="1247213"/>
                  </a:lnTo>
                  <a:lnTo>
                    <a:pt x="18843" y="1292226"/>
                  </a:lnTo>
                  <a:lnTo>
                    <a:pt x="40950" y="1332957"/>
                  </a:lnTo>
                  <a:lnTo>
                    <a:pt x="70229" y="1368440"/>
                  </a:lnTo>
                  <a:lnTo>
                    <a:pt x="105715" y="1397715"/>
                  </a:lnTo>
                  <a:lnTo>
                    <a:pt x="146445" y="1419818"/>
                  </a:lnTo>
                  <a:lnTo>
                    <a:pt x="191453" y="1433786"/>
                  </a:lnTo>
                  <a:lnTo>
                    <a:pt x="239776" y="1438656"/>
                  </a:lnTo>
                  <a:lnTo>
                    <a:pt x="1273556" y="1438656"/>
                  </a:lnTo>
                  <a:lnTo>
                    <a:pt x="1321889" y="1433786"/>
                  </a:lnTo>
                  <a:lnTo>
                    <a:pt x="1366902" y="1419818"/>
                  </a:lnTo>
                  <a:lnTo>
                    <a:pt x="1407633" y="1397715"/>
                  </a:lnTo>
                  <a:lnTo>
                    <a:pt x="1443116" y="1368440"/>
                  </a:lnTo>
                  <a:lnTo>
                    <a:pt x="1472391" y="1332957"/>
                  </a:lnTo>
                  <a:lnTo>
                    <a:pt x="1494494" y="1292226"/>
                  </a:lnTo>
                  <a:lnTo>
                    <a:pt x="1508462" y="1247213"/>
                  </a:lnTo>
                  <a:lnTo>
                    <a:pt x="1513332" y="1198880"/>
                  </a:lnTo>
                  <a:lnTo>
                    <a:pt x="1513332" y="239775"/>
                  </a:lnTo>
                  <a:lnTo>
                    <a:pt x="1508462" y="191442"/>
                  </a:lnTo>
                  <a:lnTo>
                    <a:pt x="1494494" y="146429"/>
                  </a:lnTo>
                  <a:lnTo>
                    <a:pt x="1472391" y="105698"/>
                  </a:lnTo>
                  <a:lnTo>
                    <a:pt x="1443116" y="70215"/>
                  </a:lnTo>
                  <a:lnTo>
                    <a:pt x="1407633" y="40940"/>
                  </a:lnTo>
                  <a:lnTo>
                    <a:pt x="1366902" y="18837"/>
                  </a:lnTo>
                  <a:lnTo>
                    <a:pt x="1321889" y="4869"/>
                  </a:lnTo>
                  <a:lnTo>
                    <a:pt x="1273556"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63"/>
            <p:cNvSpPr/>
            <p:nvPr/>
          </p:nvSpPr>
          <p:spPr>
            <a:xfrm>
              <a:off x="425196" y="1827276"/>
              <a:ext cx="1513839" cy="1438910"/>
            </a:xfrm>
            <a:custGeom>
              <a:avLst/>
              <a:gdLst/>
              <a:ahLst/>
              <a:cxnLst/>
              <a:rect l="l" t="t" r="r" b="b"/>
              <a:pathLst>
                <a:path w="1513839" h="1438910" extrusionOk="0">
                  <a:moveTo>
                    <a:pt x="0" y="239775"/>
                  </a:moveTo>
                  <a:lnTo>
                    <a:pt x="4871" y="191442"/>
                  </a:lnTo>
                  <a:lnTo>
                    <a:pt x="18843" y="146429"/>
                  </a:lnTo>
                  <a:lnTo>
                    <a:pt x="40950" y="105698"/>
                  </a:lnTo>
                  <a:lnTo>
                    <a:pt x="70229" y="70215"/>
                  </a:lnTo>
                  <a:lnTo>
                    <a:pt x="105715" y="40940"/>
                  </a:lnTo>
                  <a:lnTo>
                    <a:pt x="146445" y="18837"/>
                  </a:lnTo>
                  <a:lnTo>
                    <a:pt x="191453" y="4869"/>
                  </a:lnTo>
                  <a:lnTo>
                    <a:pt x="239776" y="0"/>
                  </a:lnTo>
                  <a:lnTo>
                    <a:pt x="1273556" y="0"/>
                  </a:lnTo>
                  <a:lnTo>
                    <a:pt x="1321889" y="4869"/>
                  </a:lnTo>
                  <a:lnTo>
                    <a:pt x="1366902" y="18837"/>
                  </a:lnTo>
                  <a:lnTo>
                    <a:pt x="1407633" y="40940"/>
                  </a:lnTo>
                  <a:lnTo>
                    <a:pt x="1443116" y="70215"/>
                  </a:lnTo>
                  <a:lnTo>
                    <a:pt x="1472391" y="105698"/>
                  </a:lnTo>
                  <a:lnTo>
                    <a:pt x="1494494" y="146429"/>
                  </a:lnTo>
                  <a:lnTo>
                    <a:pt x="1508462" y="191442"/>
                  </a:lnTo>
                  <a:lnTo>
                    <a:pt x="1513332" y="239775"/>
                  </a:lnTo>
                  <a:lnTo>
                    <a:pt x="1513332" y="1198880"/>
                  </a:lnTo>
                  <a:lnTo>
                    <a:pt x="1508462" y="1247213"/>
                  </a:lnTo>
                  <a:lnTo>
                    <a:pt x="1494494" y="1292226"/>
                  </a:lnTo>
                  <a:lnTo>
                    <a:pt x="1472391" y="1332957"/>
                  </a:lnTo>
                  <a:lnTo>
                    <a:pt x="1443116" y="1368440"/>
                  </a:lnTo>
                  <a:lnTo>
                    <a:pt x="1407633" y="1397715"/>
                  </a:lnTo>
                  <a:lnTo>
                    <a:pt x="1366902" y="1419818"/>
                  </a:lnTo>
                  <a:lnTo>
                    <a:pt x="1321889" y="1433786"/>
                  </a:lnTo>
                  <a:lnTo>
                    <a:pt x="1273556" y="1438656"/>
                  </a:lnTo>
                  <a:lnTo>
                    <a:pt x="239776" y="1438656"/>
                  </a:lnTo>
                  <a:lnTo>
                    <a:pt x="191453" y="1433786"/>
                  </a:lnTo>
                  <a:lnTo>
                    <a:pt x="146445" y="1419818"/>
                  </a:lnTo>
                  <a:lnTo>
                    <a:pt x="105715" y="1397715"/>
                  </a:lnTo>
                  <a:lnTo>
                    <a:pt x="70229" y="1368440"/>
                  </a:lnTo>
                  <a:lnTo>
                    <a:pt x="40950" y="1332957"/>
                  </a:lnTo>
                  <a:lnTo>
                    <a:pt x="18843" y="1292226"/>
                  </a:lnTo>
                  <a:lnTo>
                    <a:pt x="4871" y="1247213"/>
                  </a:lnTo>
                  <a:lnTo>
                    <a:pt x="0" y="1198880"/>
                  </a:lnTo>
                  <a:lnTo>
                    <a:pt x="0" y="239775"/>
                  </a:lnTo>
                  <a:close/>
                </a:path>
              </a:pathLst>
            </a:custGeom>
            <a:noFill/>
            <a:ln w="9525" cap="flat" cmpd="sng">
              <a:solidFill>
                <a:srgbClr val="006BB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5" name="Google Shape;375;p63"/>
          <p:cNvSpPr txBox="1"/>
          <p:nvPr/>
        </p:nvSpPr>
        <p:spPr>
          <a:xfrm>
            <a:off x="742420" y="2495110"/>
            <a:ext cx="1098000" cy="660000"/>
          </a:xfrm>
          <a:prstGeom prst="rect">
            <a:avLst/>
          </a:prstGeom>
          <a:noFill/>
          <a:ln>
            <a:noFill/>
          </a:ln>
        </p:spPr>
        <p:txBody>
          <a:bodyPr spcFirstLastPara="1" wrap="square" lIns="0" tIns="13325" rIns="0" bIns="0" anchor="t" anchorCtr="0">
            <a:spAutoFit/>
          </a:bodyPr>
          <a:lstStyle/>
          <a:p>
            <a:pPr marL="12700" marR="0" lvl="0" indent="0" algn="l" rtl="0">
              <a:spcBef>
                <a:spcPts val="0"/>
              </a:spcBef>
              <a:spcAft>
                <a:spcPts val="0"/>
              </a:spcAft>
              <a:buNone/>
            </a:pPr>
            <a:r>
              <a:rPr lang="en-GB" sz="1400" b="1">
                <a:solidFill>
                  <a:srgbClr val="006BB5"/>
                </a:solidFill>
                <a:latin typeface="Calibri"/>
                <a:ea typeface="Calibri"/>
                <a:cs typeface="Calibri"/>
                <a:sym typeface="Calibri"/>
              </a:rPr>
              <a:t>PUSH BEYOND</a:t>
            </a:r>
            <a:endParaRPr sz="1400">
              <a:solidFill>
                <a:schemeClr val="dk1"/>
              </a:solidFill>
              <a:latin typeface="Calibri"/>
              <a:ea typeface="Calibri"/>
              <a:cs typeface="Calibri"/>
              <a:sym typeface="Calibri"/>
            </a:endParaRPr>
          </a:p>
          <a:p>
            <a:pPr marL="12700" marR="0" lvl="0" indent="0" algn="l" rtl="0">
              <a:spcBef>
                <a:spcPts val="0"/>
              </a:spcBef>
              <a:spcAft>
                <a:spcPts val="0"/>
              </a:spcAft>
              <a:buNone/>
            </a:pPr>
            <a:r>
              <a:rPr lang="en-GB" sz="1400">
                <a:solidFill>
                  <a:srgbClr val="006BB5"/>
                </a:solidFill>
                <a:latin typeface="Calibri"/>
                <a:ea typeface="Calibri"/>
                <a:cs typeface="Calibri"/>
                <a:sym typeface="Calibri"/>
              </a:rPr>
              <a:t>one’s comfort</a:t>
            </a:r>
            <a:endParaRPr sz="1400">
              <a:solidFill>
                <a:schemeClr val="dk1"/>
              </a:solidFill>
              <a:latin typeface="Calibri"/>
              <a:ea typeface="Calibri"/>
              <a:cs typeface="Calibri"/>
              <a:sym typeface="Calibri"/>
            </a:endParaRPr>
          </a:p>
          <a:p>
            <a:pPr marL="12700" marR="0" lvl="0" indent="0" algn="l" rtl="0">
              <a:spcBef>
                <a:spcPts val="0"/>
              </a:spcBef>
              <a:spcAft>
                <a:spcPts val="0"/>
              </a:spcAft>
              <a:buNone/>
            </a:pPr>
            <a:r>
              <a:rPr lang="en-GB" sz="1400">
                <a:solidFill>
                  <a:srgbClr val="006BB5"/>
                </a:solidFill>
                <a:latin typeface="Calibri"/>
                <a:ea typeface="Calibri"/>
                <a:cs typeface="Calibri"/>
                <a:sym typeface="Calibri"/>
              </a:rPr>
              <a:t>zone</a:t>
            </a:r>
            <a:endParaRPr sz="1400">
              <a:solidFill>
                <a:schemeClr val="dk1"/>
              </a:solidFill>
              <a:latin typeface="Calibri"/>
              <a:ea typeface="Calibri"/>
              <a:cs typeface="Calibri"/>
              <a:sym typeface="Calibri"/>
            </a:endParaRPr>
          </a:p>
        </p:txBody>
      </p:sp>
      <p:sp>
        <p:nvSpPr>
          <p:cNvPr id="376" name="Google Shape;376;p63"/>
          <p:cNvSpPr txBox="1"/>
          <p:nvPr/>
        </p:nvSpPr>
        <p:spPr>
          <a:xfrm>
            <a:off x="617147" y="3435723"/>
            <a:ext cx="1260600" cy="520800"/>
          </a:xfrm>
          <a:prstGeom prst="rect">
            <a:avLst/>
          </a:prstGeom>
          <a:noFill/>
          <a:ln>
            <a:noFill/>
          </a:ln>
        </p:spPr>
        <p:txBody>
          <a:bodyPr spcFirstLastPara="1" wrap="square" lIns="0" tIns="12700" rIns="0" bIns="0" anchor="t" anchorCtr="0">
            <a:spAutoFit/>
          </a:bodyPr>
          <a:lstStyle/>
          <a:p>
            <a:pPr marL="12700" marR="0" lvl="0" indent="0" algn="just" rtl="0">
              <a:spcBef>
                <a:spcPts val="0"/>
              </a:spcBef>
              <a:spcAft>
                <a:spcPts val="0"/>
              </a:spcAft>
              <a:buNone/>
            </a:pPr>
            <a:r>
              <a:rPr lang="en-GB" sz="1100">
                <a:solidFill>
                  <a:srgbClr val="FFFFFF"/>
                </a:solidFill>
                <a:latin typeface="Calibri"/>
                <a:ea typeface="Calibri"/>
                <a:cs typeface="Calibri"/>
                <a:sym typeface="Calibri"/>
              </a:rPr>
              <a:t>Programme materials  designed to challenge  thinking</a:t>
            </a:r>
            <a:endParaRPr sz="1100">
              <a:solidFill>
                <a:schemeClr val="dk1"/>
              </a:solidFill>
              <a:latin typeface="Calibri"/>
              <a:ea typeface="Calibri"/>
              <a:cs typeface="Calibri"/>
              <a:sym typeface="Calibri"/>
            </a:endParaRPr>
          </a:p>
        </p:txBody>
      </p:sp>
      <p:grpSp>
        <p:nvGrpSpPr>
          <p:cNvPr id="377" name="Google Shape;377;p63"/>
          <p:cNvGrpSpPr/>
          <p:nvPr/>
        </p:nvGrpSpPr>
        <p:grpSpPr>
          <a:xfrm>
            <a:off x="732616" y="1907024"/>
            <a:ext cx="3065525" cy="2407158"/>
            <a:chOff x="565150" y="1827276"/>
            <a:chExt cx="3065525" cy="2407158"/>
          </a:xfrm>
        </p:grpSpPr>
        <p:sp>
          <p:nvSpPr>
            <p:cNvPr id="378" name="Google Shape;378;p63"/>
            <p:cNvSpPr/>
            <p:nvPr/>
          </p:nvSpPr>
          <p:spPr>
            <a:xfrm>
              <a:off x="565150" y="2022259"/>
              <a:ext cx="497205" cy="342264"/>
            </a:xfrm>
            <a:custGeom>
              <a:avLst/>
              <a:gdLst/>
              <a:ahLst/>
              <a:cxnLst/>
              <a:rect l="l" t="t" r="r" b="b"/>
              <a:pathLst>
                <a:path w="497205" h="342264" extrusionOk="0">
                  <a:moveTo>
                    <a:pt x="204216" y="170891"/>
                  </a:moveTo>
                  <a:lnTo>
                    <a:pt x="76200" y="0"/>
                  </a:lnTo>
                  <a:lnTo>
                    <a:pt x="0" y="0"/>
                  </a:lnTo>
                  <a:lnTo>
                    <a:pt x="128016" y="170891"/>
                  </a:lnTo>
                  <a:lnTo>
                    <a:pt x="0" y="341795"/>
                  </a:lnTo>
                  <a:lnTo>
                    <a:pt x="76200" y="341795"/>
                  </a:lnTo>
                  <a:lnTo>
                    <a:pt x="204216" y="170891"/>
                  </a:lnTo>
                  <a:close/>
                </a:path>
                <a:path w="497205" h="342264" extrusionOk="0">
                  <a:moveTo>
                    <a:pt x="350520" y="170891"/>
                  </a:moveTo>
                  <a:lnTo>
                    <a:pt x="222504" y="0"/>
                  </a:lnTo>
                  <a:lnTo>
                    <a:pt x="146304" y="0"/>
                  </a:lnTo>
                  <a:lnTo>
                    <a:pt x="274320" y="170891"/>
                  </a:lnTo>
                  <a:lnTo>
                    <a:pt x="146304" y="341795"/>
                  </a:lnTo>
                  <a:lnTo>
                    <a:pt x="222504" y="341795"/>
                  </a:lnTo>
                  <a:lnTo>
                    <a:pt x="350520" y="170891"/>
                  </a:lnTo>
                  <a:close/>
                </a:path>
                <a:path w="497205" h="342264" extrusionOk="0">
                  <a:moveTo>
                    <a:pt x="496824" y="170891"/>
                  </a:moveTo>
                  <a:lnTo>
                    <a:pt x="368808" y="0"/>
                  </a:lnTo>
                  <a:lnTo>
                    <a:pt x="292608" y="0"/>
                  </a:lnTo>
                  <a:lnTo>
                    <a:pt x="420624" y="170891"/>
                  </a:lnTo>
                  <a:lnTo>
                    <a:pt x="292608" y="341795"/>
                  </a:lnTo>
                  <a:lnTo>
                    <a:pt x="368808" y="341795"/>
                  </a:lnTo>
                  <a:lnTo>
                    <a:pt x="496824" y="170891"/>
                  </a:lnTo>
                  <a:close/>
                </a:path>
              </a:pathLst>
            </a:custGeom>
            <a:solidFill>
              <a:srgbClr val="006B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9" name="Google Shape;379;p63"/>
            <p:cNvPicPr preferRelativeResize="0"/>
            <p:nvPr/>
          </p:nvPicPr>
          <p:blipFill rotWithShape="1">
            <a:blip r:embed="rId3">
              <a:alphaModFix/>
            </a:blip>
            <a:srcRect/>
            <a:stretch/>
          </p:blipFill>
          <p:spPr>
            <a:xfrm>
              <a:off x="2066544" y="1848612"/>
              <a:ext cx="1450085" cy="2385822"/>
            </a:xfrm>
            <a:prstGeom prst="rect">
              <a:avLst/>
            </a:prstGeom>
            <a:noFill/>
            <a:ln>
              <a:noFill/>
            </a:ln>
          </p:spPr>
        </p:pic>
        <p:sp>
          <p:nvSpPr>
            <p:cNvPr id="380" name="Google Shape;380;p63"/>
            <p:cNvSpPr/>
            <p:nvPr/>
          </p:nvSpPr>
          <p:spPr>
            <a:xfrm>
              <a:off x="2045208" y="1827276"/>
              <a:ext cx="1440179" cy="2376170"/>
            </a:xfrm>
            <a:custGeom>
              <a:avLst/>
              <a:gdLst/>
              <a:ahLst/>
              <a:cxnLst/>
              <a:rect l="l" t="t" r="r" b="b"/>
              <a:pathLst>
                <a:path w="1440179" h="2376170" extrusionOk="0">
                  <a:moveTo>
                    <a:pt x="1200150" y="0"/>
                  </a:moveTo>
                  <a:lnTo>
                    <a:pt x="240030" y="0"/>
                  </a:lnTo>
                  <a:lnTo>
                    <a:pt x="191648" y="4875"/>
                  </a:lnTo>
                  <a:lnTo>
                    <a:pt x="146589" y="18859"/>
                  </a:lnTo>
                  <a:lnTo>
                    <a:pt x="105816" y="40987"/>
                  </a:lnTo>
                  <a:lnTo>
                    <a:pt x="70294" y="70294"/>
                  </a:lnTo>
                  <a:lnTo>
                    <a:pt x="40987" y="105816"/>
                  </a:lnTo>
                  <a:lnTo>
                    <a:pt x="18859" y="146589"/>
                  </a:lnTo>
                  <a:lnTo>
                    <a:pt x="4875" y="191648"/>
                  </a:lnTo>
                  <a:lnTo>
                    <a:pt x="0" y="240030"/>
                  </a:lnTo>
                  <a:lnTo>
                    <a:pt x="0" y="2135886"/>
                  </a:lnTo>
                  <a:lnTo>
                    <a:pt x="4875" y="2184259"/>
                  </a:lnTo>
                  <a:lnTo>
                    <a:pt x="18859" y="2229315"/>
                  </a:lnTo>
                  <a:lnTo>
                    <a:pt x="40987" y="2270088"/>
                  </a:lnTo>
                  <a:lnTo>
                    <a:pt x="70294" y="2305611"/>
                  </a:lnTo>
                  <a:lnTo>
                    <a:pt x="105816" y="2334922"/>
                  </a:lnTo>
                  <a:lnTo>
                    <a:pt x="146589" y="2357052"/>
                  </a:lnTo>
                  <a:lnTo>
                    <a:pt x="191648" y="2371039"/>
                  </a:lnTo>
                  <a:lnTo>
                    <a:pt x="240030" y="2375916"/>
                  </a:lnTo>
                  <a:lnTo>
                    <a:pt x="1200150" y="2375916"/>
                  </a:lnTo>
                  <a:lnTo>
                    <a:pt x="1248531" y="2371039"/>
                  </a:lnTo>
                  <a:lnTo>
                    <a:pt x="1293590" y="2357052"/>
                  </a:lnTo>
                  <a:lnTo>
                    <a:pt x="1334363" y="2334922"/>
                  </a:lnTo>
                  <a:lnTo>
                    <a:pt x="1369885" y="2305611"/>
                  </a:lnTo>
                  <a:lnTo>
                    <a:pt x="1399192" y="2270088"/>
                  </a:lnTo>
                  <a:lnTo>
                    <a:pt x="1421320" y="2229315"/>
                  </a:lnTo>
                  <a:lnTo>
                    <a:pt x="1435304" y="2184259"/>
                  </a:lnTo>
                  <a:lnTo>
                    <a:pt x="1440180" y="2135886"/>
                  </a:lnTo>
                  <a:lnTo>
                    <a:pt x="1440180" y="240030"/>
                  </a:lnTo>
                  <a:lnTo>
                    <a:pt x="1435304" y="191648"/>
                  </a:lnTo>
                  <a:lnTo>
                    <a:pt x="1421320" y="146589"/>
                  </a:lnTo>
                  <a:lnTo>
                    <a:pt x="1399192" y="105816"/>
                  </a:lnTo>
                  <a:lnTo>
                    <a:pt x="1369885" y="70294"/>
                  </a:lnTo>
                  <a:lnTo>
                    <a:pt x="1334363" y="40987"/>
                  </a:lnTo>
                  <a:lnTo>
                    <a:pt x="1293590" y="18859"/>
                  </a:lnTo>
                  <a:lnTo>
                    <a:pt x="1248531" y="4875"/>
                  </a:lnTo>
                  <a:lnTo>
                    <a:pt x="1200150" y="0"/>
                  </a:lnTo>
                  <a:close/>
                </a:path>
              </a:pathLst>
            </a:custGeom>
            <a:solidFill>
              <a:srgbClr val="1E73B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63"/>
            <p:cNvSpPr/>
            <p:nvPr/>
          </p:nvSpPr>
          <p:spPr>
            <a:xfrm>
              <a:off x="2045208" y="1827276"/>
              <a:ext cx="1440179" cy="2376170"/>
            </a:xfrm>
            <a:custGeom>
              <a:avLst/>
              <a:gdLst/>
              <a:ahLst/>
              <a:cxnLst/>
              <a:rect l="l" t="t" r="r" b="b"/>
              <a:pathLst>
                <a:path w="1440179" h="2376170" extrusionOk="0">
                  <a:moveTo>
                    <a:pt x="0" y="240030"/>
                  </a:moveTo>
                  <a:lnTo>
                    <a:pt x="4875" y="191648"/>
                  </a:lnTo>
                  <a:lnTo>
                    <a:pt x="18859" y="146589"/>
                  </a:lnTo>
                  <a:lnTo>
                    <a:pt x="40987" y="105816"/>
                  </a:lnTo>
                  <a:lnTo>
                    <a:pt x="70294" y="70294"/>
                  </a:lnTo>
                  <a:lnTo>
                    <a:pt x="105816" y="40987"/>
                  </a:lnTo>
                  <a:lnTo>
                    <a:pt x="146589" y="18859"/>
                  </a:lnTo>
                  <a:lnTo>
                    <a:pt x="191648" y="4875"/>
                  </a:lnTo>
                  <a:lnTo>
                    <a:pt x="240030" y="0"/>
                  </a:lnTo>
                  <a:lnTo>
                    <a:pt x="1200150" y="0"/>
                  </a:lnTo>
                  <a:lnTo>
                    <a:pt x="1248531" y="4875"/>
                  </a:lnTo>
                  <a:lnTo>
                    <a:pt x="1293590" y="18859"/>
                  </a:lnTo>
                  <a:lnTo>
                    <a:pt x="1334363" y="40987"/>
                  </a:lnTo>
                  <a:lnTo>
                    <a:pt x="1369885" y="70294"/>
                  </a:lnTo>
                  <a:lnTo>
                    <a:pt x="1399192" y="105816"/>
                  </a:lnTo>
                  <a:lnTo>
                    <a:pt x="1421320" y="146589"/>
                  </a:lnTo>
                  <a:lnTo>
                    <a:pt x="1435304" y="191648"/>
                  </a:lnTo>
                  <a:lnTo>
                    <a:pt x="1440180" y="240030"/>
                  </a:lnTo>
                  <a:lnTo>
                    <a:pt x="1440180" y="2135886"/>
                  </a:lnTo>
                  <a:lnTo>
                    <a:pt x="1435304" y="2184259"/>
                  </a:lnTo>
                  <a:lnTo>
                    <a:pt x="1421320" y="2229315"/>
                  </a:lnTo>
                  <a:lnTo>
                    <a:pt x="1399192" y="2270088"/>
                  </a:lnTo>
                  <a:lnTo>
                    <a:pt x="1369885" y="2305611"/>
                  </a:lnTo>
                  <a:lnTo>
                    <a:pt x="1334363" y="2334922"/>
                  </a:lnTo>
                  <a:lnTo>
                    <a:pt x="1293590" y="2357052"/>
                  </a:lnTo>
                  <a:lnTo>
                    <a:pt x="1248531" y="2371039"/>
                  </a:lnTo>
                  <a:lnTo>
                    <a:pt x="1200150" y="2375916"/>
                  </a:lnTo>
                  <a:lnTo>
                    <a:pt x="240030" y="2375916"/>
                  </a:lnTo>
                  <a:lnTo>
                    <a:pt x="191648" y="2371039"/>
                  </a:lnTo>
                  <a:lnTo>
                    <a:pt x="146589" y="2357052"/>
                  </a:lnTo>
                  <a:lnTo>
                    <a:pt x="105816" y="2334922"/>
                  </a:lnTo>
                  <a:lnTo>
                    <a:pt x="70294" y="2305611"/>
                  </a:lnTo>
                  <a:lnTo>
                    <a:pt x="40987" y="2270088"/>
                  </a:lnTo>
                  <a:lnTo>
                    <a:pt x="18859" y="2229315"/>
                  </a:lnTo>
                  <a:lnTo>
                    <a:pt x="4875" y="2184259"/>
                  </a:lnTo>
                  <a:lnTo>
                    <a:pt x="0" y="2135886"/>
                  </a:lnTo>
                  <a:lnTo>
                    <a:pt x="0" y="240030"/>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63"/>
            <p:cNvSpPr/>
            <p:nvPr/>
          </p:nvSpPr>
          <p:spPr>
            <a:xfrm>
              <a:off x="2116836" y="1827276"/>
              <a:ext cx="1513839" cy="1438910"/>
            </a:xfrm>
            <a:custGeom>
              <a:avLst/>
              <a:gdLst/>
              <a:ahLst/>
              <a:cxnLst/>
              <a:rect l="l" t="t" r="r" b="b"/>
              <a:pathLst>
                <a:path w="1513839" h="1438910" extrusionOk="0">
                  <a:moveTo>
                    <a:pt x="1273555" y="0"/>
                  </a:moveTo>
                  <a:lnTo>
                    <a:pt x="239775" y="0"/>
                  </a:lnTo>
                  <a:lnTo>
                    <a:pt x="191442" y="4869"/>
                  </a:lnTo>
                  <a:lnTo>
                    <a:pt x="146429" y="18837"/>
                  </a:lnTo>
                  <a:lnTo>
                    <a:pt x="105698" y="40940"/>
                  </a:lnTo>
                  <a:lnTo>
                    <a:pt x="70215" y="70215"/>
                  </a:lnTo>
                  <a:lnTo>
                    <a:pt x="40940" y="105698"/>
                  </a:lnTo>
                  <a:lnTo>
                    <a:pt x="18837" y="146429"/>
                  </a:lnTo>
                  <a:lnTo>
                    <a:pt x="4869" y="191442"/>
                  </a:lnTo>
                  <a:lnTo>
                    <a:pt x="0" y="239775"/>
                  </a:lnTo>
                  <a:lnTo>
                    <a:pt x="0" y="1198880"/>
                  </a:lnTo>
                  <a:lnTo>
                    <a:pt x="4869" y="1247213"/>
                  </a:lnTo>
                  <a:lnTo>
                    <a:pt x="18837" y="1292226"/>
                  </a:lnTo>
                  <a:lnTo>
                    <a:pt x="40940" y="1332957"/>
                  </a:lnTo>
                  <a:lnTo>
                    <a:pt x="70215" y="1368440"/>
                  </a:lnTo>
                  <a:lnTo>
                    <a:pt x="105698" y="1397715"/>
                  </a:lnTo>
                  <a:lnTo>
                    <a:pt x="146429" y="1419818"/>
                  </a:lnTo>
                  <a:lnTo>
                    <a:pt x="191442" y="1433786"/>
                  </a:lnTo>
                  <a:lnTo>
                    <a:pt x="239775" y="1438656"/>
                  </a:lnTo>
                  <a:lnTo>
                    <a:pt x="1273555" y="1438656"/>
                  </a:lnTo>
                  <a:lnTo>
                    <a:pt x="1321889" y="1433786"/>
                  </a:lnTo>
                  <a:lnTo>
                    <a:pt x="1366902" y="1419818"/>
                  </a:lnTo>
                  <a:lnTo>
                    <a:pt x="1407633" y="1397715"/>
                  </a:lnTo>
                  <a:lnTo>
                    <a:pt x="1443116" y="1368440"/>
                  </a:lnTo>
                  <a:lnTo>
                    <a:pt x="1472391" y="1332957"/>
                  </a:lnTo>
                  <a:lnTo>
                    <a:pt x="1494494" y="1292226"/>
                  </a:lnTo>
                  <a:lnTo>
                    <a:pt x="1508462" y="1247213"/>
                  </a:lnTo>
                  <a:lnTo>
                    <a:pt x="1513331" y="1198880"/>
                  </a:lnTo>
                  <a:lnTo>
                    <a:pt x="1513331" y="239775"/>
                  </a:lnTo>
                  <a:lnTo>
                    <a:pt x="1508462" y="191442"/>
                  </a:lnTo>
                  <a:lnTo>
                    <a:pt x="1494494" y="146429"/>
                  </a:lnTo>
                  <a:lnTo>
                    <a:pt x="1472391" y="105698"/>
                  </a:lnTo>
                  <a:lnTo>
                    <a:pt x="1443116" y="70215"/>
                  </a:lnTo>
                  <a:lnTo>
                    <a:pt x="1407633" y="40940"/>
                  </a:lnTo>
                  <a:lnTo>
                    <a:pt x="1366902" y="18837"/>
                  </a:lnTo>
                  <a:lnTo>
                    <a:pt x="1321889" y="4869"/>
                  </a:lnTo>
                  <a:lnTo>
                    <a:pt x="127355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63"/>
            <p:cNvSpPr/>
            <p:nvPr/>
          </p:nvSpPr>
          <p:spPr>
            <a:xfrm>
              <a:off x="2116836" y="1827276"/>
              <a:ext cx="1513839" cy="1438910"/>
            </a:xfrm>
            <a:custGeom>
              <a:avLst/>
              <a:gdLst/>
              <a:ahLst/>
              <a:cxnLst/>
              <a:rect l="l" t="t" r="r" b="b"/>
              <a:pathLst>
                <a:path w="1513839" h="1438910" extrusionOk="0">
                  <a:moveTo>
                    <a:pt x="0" y="239775"/>
                  </a:moveTo>
                  <a:lnTo>
                    <a:pt x="4869" y="191442"/>
                  </a:lnTo>
                  <a:lnTo>
                    <a:pt x="18837" y="146429"/>
                  </a:lnTo>
                  <a:lnTo>
                    <a:pt x="40940" y="105698"/>
                  </a:lnTo>
                  <a:lnTo>
                    <a:pt x="70215" y="70215"/>
                  </a:lnTo>
                  <a:lnTo>
                    <a:pt x="105698" y="40940"/>
                  </a:lnTo>
                  <a:lnTo>
                    <a:pt x="146429" y="18837"/>
                  </a:lnTo>
                  <a:lnTo>
                    <a:pt x="191442" y="4869"/>
                  </a:lnTo>
                  <a:lnTo>
                    <a:pt x="239775" y="0"/>
                  </a:lnTo>
                  <a:lnTo>
                    <a:pt x="1273555" y="0"/>
                  </a:lnTo>
                  <a:lnTo>
                    <a:pt x="1321889" y="4869"/>
                  </a:lnTo>
                  <a:lnTo>
                    <a:pt x="1366902" y="18837"/>
                  </a:lnTo>
                  <a:lnTo>
                    <a:pt x="1407633" y="40940"/>
                  </a:lnTo>
                  <a:lnTo>
                    <a:pt x="1443116" y="70215"/>
                  </a:lnTo>
                  <a:lnTo>
                    <a:pt x="1472391" y="105698"/>
                  </a:lnTo>
                  <a:lnTo>
                    <a:pt x="1494494" y="146429"/>
                  </a:lnTo>
                  <a:lnTo>
                    <a:pt x="1508462" y="191442"/>
                  </a:lnTo>
                  <a:lnTo>
                    <a:pt x="1513331" y="239775"/>
                  </a:lnTo>
                  <a:lnTo>
                    <a:pt x="1513331" y="1198880"/>
                  </a:lnTo>
                  <a:lnTo>
                    <a:pt x="1508462" y="1247213"/>
                  </a:lnTo>
                  <a:lnTo>
                    <a:pt x="1494494" y="1292226"/>
                  </a:lnTo>
                  <a:lnTo>
                    <a:pt x="1472391" y="1332957"/>
                  </a:lnTo>
                  <a:lnTo>
                    <a:pt x="1443116" y="1368440"/>
                  </a:lnTo>
                  <a:lnTo>
                    <a:pt x="1407633" y="1397715"/>
                  </a:lnTo>
                  <a:lnTo>
                    <a:pt x="1366902" y="1419818"/>
                  </a:lnTo>
                  <a:lnTo>
                    <a:pt x="1321889" y="1433786"/>
                  </a:lnTo>
                  <a:lnTo>
                    <a:pt x="1273555" y="1438656"/>
                  </a:lnTo>
                  <a:lnTo>
                    <a:pt x="239775" y="1438656"/>
                  </a:lnTo>
                  <a:lnTo>
                    <a:pt x="191442" y="1433786"/>
                  </a:lnTo>
                  <a:lnTo>
                    <a:pt x="146429" y="1419818"/>
                  </a:lnTo>
                  <a:lnTo>
                    <a:pt x="105698" y="1397715"/>
                  </a:lnTo>
                  <a:lnTo>
                    <a:pt x="70215" y="1368440"/>
                  </a:lnTo>
                  <a:lnTo>
                    <a:pt x="40940" y="1332957"/>
                  </a:lnTo>
                  <a:lnTo>
                    <a:pt x="18837" y="1292226"/>
                  </a:lnTo>
                  <a:lnTo>
                    <a:pt x="4869" y="1247213"/>
                  </a:lnTo>
                  <a:lnTo>
                    <a:pt x="0" y="1198880"/>
                  </a:lnTo>
                  <a:lnTo>
                    <a:pt x="0" y="239775"/>
                  </a:lnTo>
                  <a:close/>
                </a:path>
              </a:pathLst>
            </a:custGeom>
            <a:noFill/>
            <a:ln w="9525" cap="flat" cmpd="sng">
              <a:solidFill>
                <a:srgbClr val="006BB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4" name="Google Shape;384;p63"/>
          <p:cNvSpPr txBox="1"/>
          <p:nvPr/>
        </p:nvSpPr>
        <p:spPr>
          <a:xfrm>
            <a:off x="2434415" y="2495110"/>
            <a:ext cx="1191300" cy="660000"/>
          </a:xfrm>
          <a:prstGeom prst="rect">
            <a:avLst/>
          </a:prstGeom>
          <a:noFill/>
          <a:ln>
            <a:noFill/>
          </a:ln>
        </p:spPr>
        <p:txBody>
          <a:bodyPr spcFirstLastPara="1" wrap="square" lIns="0" tIns="13325" rIns="0" bIns="0" anchor="t" anchorCtr="0">
            <a:spAutoFit/>
          </a:bodyPr>
          <a:lstStyle/>
          <a:p>
            <a:pPr marL="12700" marR="0" lvl="0" indent="0" algn="l" rtl="0">
              <a:spcBef>
                <a:spcPts val="0"/>
              </a:spcBef>
              <a:spcAft>
                <a:spcPts val="0"/>
              </a:spcAft>
              <a:buNone/>
            </a:pPr>
            <a:r>
              <a:rPr lang="en-GB" sz="1400">
                <a:solidFill>
                  <a:srgbClr val="006BB5"/>
                </a:solidFill>
                <a:latin typeface="Calibri"/>
                <a:ea typeface="Calibri"/>
                <a:cs typeface="Calibri"/>
                <a:sym typeface="Calibri"/>
              </a:rPr>
              <a:t>Work toward  well-defined  </a:t>
            </a:r>
            <a:r>
              <a:rPr lang="en-GB" sz="1400" b="1">
                <a:solidFill>
                  <a:srgbClr val="006BB5"/>
                </a:solidFill>
                <a:latin typeface="Calibri"/>
                <a:ea typeface="Calibri"/>
                <a:cs typeface="Calibri"/>
                <a:sym typeface="Calibri"/>
              </a:rPr>
              <a:t>SPECIFIC GOALS</a:t>
            </a:r>
            <a:endParaRPr sz="1400">
              <a:solidFill>
                <a:schemeClr val="dk1"/>
              </a:solidFill>
              <a:latin typeface="Calibri"/>
              <a:ea typeface="Calibri"/>
              <a:cs typeface="Calibri"/>
              <a:sym typeface="Calibri"/>
            </a:endParaRPr>
          </a:p>
        </p:txBody>
      </p:sp>
      <p:sp>
        <p:nvSpPr>
          <p:cNvPr id="385" name="Google Shape;385;p63"/>
          <p:cNvSpPr txBox="1"/>
          <p:nvPr/>
        </p:nvSpPr>
        <p:spPr>
          <a:xfrm>
            <a:off x="2309066" y="3435723"/>
            <a:ext cx="1173300" cy="3516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GB" sz="1100">
                <a:solidFill>
                  <a:srgbClr val="FFFFFF"/>
                </a:solidFill>
                <a:latin typeface="Calibri"/>
                <a:ea typeface="Calibri"/>
                <a:cs typeface="Calibri"/>
                <a:sym typeface="Calibri"/>
              </a:rPr>
              <a:t>Agreed with mentor  at outset</a:t>
            </a:r>
            <a:endParaRPr sz="1100">
              <a:solidFill>
                <a:schemeClr val="dk1"/>
              </a:solidFill>
              <a:latin typeface="Calibri"/>
              <a:ea typeface="Calibri"/>
              <a:cs typeface="Calibri"/>
              <a:sym typeface="Calibri"/>
            </a:endParaRPr>
          </a:p>
        </p:txBody>
      </p:sp>
      <p:grpSp>
        <p:nvGrpSpPr>
          <p:cNvPr id="386" name="Google Shape;386;p63"/>
          <p:cNvGrpSpPr/>
          <p:nvPr/>
        </p:nvGrpSpPr>
        <p:grpSpPr>
          <a:xfrm>
            <a:off x="3905836" y="1859779"/>
            <a:ext cx="1585087" cy="2407158"/>
            <a:chOff x="3738371" y="1780032"/>
            <a:chExt cx="1585087" cy="2407158"/>
          </a:xfrm>
        </p:grpSpPr>
        <p:pic>
          <p:nvPicPr>
            <p:cNvPr id="387" name="Google Shape;387;p63"/>
            <p:cNvPicPr preferRelativeResize="0"/>
            <p:nvPr/>
          </p:nvPicPr>
          <p:blipFill rotWithShape="1">
            <a:blip r:embed="rId3">
              <a:alphaModFix/>
            </a:blip>
            <a:srcRect/>
            <a:stretch/>
          </p:blipFill>
          <p:spPr>
            <a:xfrm>
              <a:off x="3759707" y="1801368"/>
              <a:ext cx="1450086" cy="2385822"/>
            </a:xfrm>
            <a:prstGeom prst="rect">
              <a:avLst/>
            </a:prstGeom>
            <a:noFill/>
            <a:ln>
              <a:noFill/>
            </a:ln>
          </p:spPr>
        </p:pic>
        <p:sp>
          <p:nvSpPr>
            <p:cNvPr id="388" name="Google Shape;388;p63"/>
            <p:cNvSpPr/>
            <p:nvPr/>
          </p:nvSpPr>
          <p:spPr>
            <a:xfrm>
              <a:off x="3738371" y="1780032"/>
              <a:ext cx="1440179" cy="2376170"/>
            </a:xfrm>
            <a:custGeom>
              <a:avLst/>
              <a:gdLst/>
              <a:ahLst/>
              <a:cxnLst/>
              <a:rect l="l" t="t" r="r" b="b"/>
              <a:pathLst>
                <a:path w="1440179" h="2376170" extrusionOk="0">
                  <a:moveTo>
                    <a:pt x="1200150" y="0"/>
                  </a:moveTo>
                  <a:lnTo>
                    <a:pt x="240029" y="0"/>
                  </a:lnTo>
                  <a:lnTo>
                    <a:pt x="191648" y="4875"/>
                  </a:lnTo>
                  <a:lnTo>
                    <a:pt x="146589" y="18859"/>
                  </a:lnTo>
                  <a:lnTo>
                    <a:pt x="105816" y="40987"/>
                  </a:lnTo>
                  <a:lnTo>
                    <a:pt x="70294" y="70294"/>
                  </a:lnTo>
                  <a:lnTo>
                    <a:pt x="40987" y="105816"/>
                  </a:lnTo>
                  <a:lnTo>
                    <a:pt x="18859" y="146589"/>
                  </a:lnTo>
                  <a:lnTo>
                    <a:pt x="4875" y="191648"/>
                  </a:lnTo>
                  <a:lnTo>
                    <a:pt x="0" y="240029"/>
                  </a:lnTo>
                  <a:lnTo>
                    <a:pt x="0" y="2135885"/>
                  </a:lnTo>
                  <a:lnTo>
                    <a:pt x="4875" y="2184259"/>
                  </a:lnTo>
                  <a:lnTo>
                    <a:pt x="18859" y="2229315"/>
                  </a:lnTo>
                  <a:lnTo>
                    <a:pt x="40987" y="2270088"/>
                  </a:lnTo>
                  <a:lnTo>
                    <a:pt x="70294" y="2305611"/>
                  </a:lnTo>
                  <a:lnTo>
                    <a:pt x="105816" y="2334922"/>
                  </a:lnTo>
                  <a:lnTo>
                    <a:pt x="146589" y="2357052"/>
                  </a:lnTo>
                  <a:lnTo>
                    <a:pt x="191648" y="2371039"/>
                  </a:lnTo>
                  <a:lnTo>
                    <a:pt x="240029" y="2375916"/>
                  </a:lnTo>
                  <a:lnTo>
                    <a:pt x="1200150" y="2375916"/>
                  </a:lnTo>
                  <a:lnTo>
                    <a:pt x="1248531" y="2371039"/>
                  </a:lnTo>
                  <a:lnTo>
                    <a:pt x="1293590" y="2357052"/>
                  </a:lnTo>
                  <a:lnTo>
                    <a:pt x="1334363" y="2334922"/>
                  </a:lnTo>
                  <a:lnTo>
                    <a:pt x="1369885" y="2305611"/>
                  </a:lnTo>
                  <a:lnTo>
                    <a:pt x="1399192" y="2270088"/>
                  </a:lnTo>
                  <a:lnTo>
                    <a:pt x="1421320" y="2229315"/>
                  </a:lnTo>
                  <a:lnTo>
                    <a:pt x="1435304" y="2184259"/>
                  </a:lnTo>
                  <a:lnTo>
                    <a:pt x="1440179" y="2135885"/>
                  </a:lnTo>
                  <a:lnTo>
                    <a:pt x="1440179" y="240029"/>
                  </a:lnTo>
                  <a:lnTo>
                    <a:pt x="1435304" y="191648"/>
                  </a:lnTo>
                  <a:lnTo>
                    <a:pt x="1421320" y="146589"/>
                  </a:lnTo>
                  <a:lnTo>
                    <a:pt x="1399192" y="105816"/>
                  </a:lnTo>
                  <a:lnTo>
                    <a:pt x="1369885" y="70294"/>
                  </a:lnTo>
                  <a:lnTo>
                    <a:pt x="1334363" y="40987"/>
                  </a:lnTo>
                  <a:lnTo>
                    <a:pt x="1293590" y="18859"/>
                  </a:lnTo>
                  <a:lnTo>
                    <a:pt x="1248531" y="4875"/>
                  </a:lnTo>
                  <a:lnTo>
                    <a:pt x="1200150" y="0"/>
                  </a:lnTo>
                  <a:close/>
                </a:path>
              </a:pathLst>
            </a:custGeom>
            <a:solidFill>
              <a:srgbClr val="1E73B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63"/>
            <p:cNvSpPr/>
            <p:nvPr/>
          </p:nvSpPr>
          <p:spPr>
            <a:xfrm>
              <a:off x="3738371" y="1780032"/>
              <a:ext cx="1440179" cy="2376170"/>
            </a:xfrm>
            <a:custGeom>
              <a:avLst/>
              <a:gdLst/>
              <a:ahLst/>
              <a:cxnLst/>
              <a:rect l="l" t="t" r="r" b="b"/>
              <a:pathLst>
                <a:path w="1440179" h="2376170" extrusionOk="0">
                  <a:moveTo>
                    <a:pt x="0" y="240029"/>
                  </a:moveTo>
                  <a:lnTo>
                    <a:pt x="4875" y="191648"/>
                  </a:lnTo>
                  <a:lnTo>
                    <a:pt x="18859" y="146589"/>
                  </a:lnTo>
                  <a:lnTo>
                    <a:pt x="40987" y="105816"/>
                  </a:lnTo>
                  <a:lnTo>
                    <a:pt x="70294" y="70294"/>
                  </a:lnTo>
                  <a:lnTo>
                    <a:pt x="105816" y="40987"/>
                  </a:lnTo>
                  <a:lnTo>
                    <a:pt x="146589" y="18859"/>
                  </a:lnTo>
                  <a:lnTo>
                    <a:pt x="191648" y="4875"/>
                  </a:lnTo>
                  <a:lnTo>
                    <a:pt x="240029" y="0"/>
                  </a:lnTo>
                  <a:lnTo>
                    <a:pt x="1200150" y="0"/>
                  </a:lnTo>
                  <a:lnTo>
                    <a:pt x="1248531" y="4875"/>
                  </a:lnTo>
                  <a:lnTo>
                    <a:pt x="1293590" y="18859"/>
                  </a:lnTo>
                  <a:lnTo>
                    <a:pt x="1334363" y="40987"/>
                  </a:lnTo>
                  <a:lnTo>
                    <a:pt x="1369885" y="70294"/>
                  </a:lnTo>
                  <a:lnTo>
                    <a:pt x="1399192" y="105816"/>
                  </a:lnTo>
                  <a:lnTo>
                    <a:pt x="1421320" y="146589"/>
                  </a:lnTo>
                  <a:lnTo>
                    <a:pt x="1435304" y="191648"/>
                  </a:lnTo>
                  <a:lnTo>
                    <a:pt x="1440179" y="240029"/>
                  </a:lnTo>
                  <a:lnTo>
                    <a:pt x="1440179" y="2135885"/>
                  </a:lnTo>
                  <a:lnTo>
                    <a:pt x="1435304" y="2184259"/>
                  </a:lnTo>
                  <a:lnTo>
                    <a:pt x="1421320" y="2229315"/>
                  </a:lnTo>
                  <a:lnTo>
                    <a:pt x="1399192" y="2270088"/>
                  </a:lnTo>
                  <a:lnTo>
                    <a:pt x="1369885" y="2305611"/>
                  </a:lnTo>
                  <a:lnTo>
                    <a:pt x="1334363" y="2334922"/>
                  </a:lnTo>
                  <a:lnTo>
                    <a:pt x="1293590" y="2357052"/>
                  </a:lnTo>
                  <a:lnTo>
                    <a:pt x="1248531" y="2371039"/>
                  </a:lnTo>
                  <a:lnTo>
                    <a:pt x="1200150" y="2375916"/>
                  </a:lnTo>
                  <a:lnTo>
                    <a:pt x="240029" y="2375916"/>
                  </a:lnTo>
                  <a:lnTo>
                    <a:pt x="191648" y="2371039"/>
                  </a:lnTo>
                  <a:lnTo>
                    <a:pt x="146589" y="2357052"/>
                  </a:lnTo>
                  <a:lnTo>
                    <a:pt x="105816" y="2334922"/>
                  </a:lnTo>
                  <a:lnTo>
                    <a:pt x="70294" y="2305611"/>
                  </a:lnTo>
                  <a:lnTo>
                    <a:pt x="40987" y="2270088"/>
                  </a:lnTo>
                  <a:lnTo>
                    <a:pt x="18859" y="2229315"/>
                  </a:lnTo>
                  <a:lnTo>
                    <a:pt x="4875" y="2184259"/>
                  </a:lnTo>
                  <a:lnTo>
                    <a:pt x="0" y="2135885"/>
                  </a:lnTo>
                  <a:lnTo>
                    <a:pt x="0" y="240029"/>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63"/>
            <p:cNvSpPr/>
            <p:nvPr/>
          </p:nvSpPr>
          <p:spPr>
            <a:xfrm>
              <a:off x="3811523" y="1780032"/>
              <a:ext cx="1511935" cy="1440180"/>
            </a:xfrm>
            <a:custGeom>
              <a:avLst/>
              <a:gdLst/>
              <a:ahLst/>
              <a:cxnLst/>
              <a:rect l="l" t="t" r="r" b="b"/>
              <a:pathLst>
                <a:path w="1511935" h="1440180" extrusionOk="0">
                  <a:moveTo>
                    <a:pt x="1271777" y="0"/>
                  </a:moveTo>
                  <a:lnTo>
                    <a:pt x="240029" y="0"/>
                  </a:lnTo>
                  <a:lnTo>
                    <a:pt x="191648" y="4875"/>
                  </a:lnTo>
                  <a:lnTo>
                    <a:pt x="146589" y="18859"/>
                  </a:lnTo>
                  <a:lnTo>
                    <a:pt x="105816" y="40987"/>
                  </a:lnTo>
                  <a:lnTo>
                    <a:pt x="70294" y="70294"/>
                  </a:lnTo>
                  <a:lnTo>
                    <a:pt x="40987" y="105816"/>
                  </a:lnTo>
                  <a:lnTo>
                    <a:pt x="18859" y="146589"/>
                  </a:lnTo>
                  <a:lnTo>
                    <a:pt x="4875" y="191648"/>
                  </a:lnTo>
                  <a:lnTo>
                    <a:pt x="0" y="240029"/>
                  </a:lnTo>
                  <a:lnTo>
                    <a:pt x="0" y="1200149"/>
                  </a:lnTo>
                  <a:lnTo>
                    <a:pt x="4875" y="1248531"/>
                  </a:lnTo>
                  <a:lnTo>
                    <a:pt x="18859" y="1293590"/>
                  </a:lnTo>
                  <a:lnTo>
                    <a:pt x="40987" y="1334363"/>
                  </a:lnTo>
                  <a:lnTo>
                    <a:pt x="70294" y="1369885"/>
                  </a:lnTo>
                  <a:lnTo>
                    <a:pt x="105816" y="1399192"/>
                  </a:lnTo>
                  <a:lnTo>
                    <a:pt x="146589" y="1421320"/>
                  </a:lnTo>
                  <a:lnTo>
                    <a:pt x="191648" y="1435304"/>
                  </a:lnTo>
                  <a:lnTo>
                    <a:pt x="240029" y="1440179"/>
                  </a:lnTo>
                  <a:lnTo>
                    <a:pt x="1271777" y="1440179"/>
                  </a:lnTo>
                  <a:lnTo>
                    <a:pt x="1320159" y="1435304"/>
                  </a:lnTo>
                  <a:lnTo>
                    <a:pt x="1365218" y="1421320"/>
                  </a:lnTo>
                  <a:lnTo>
                    <a:pt x="1405991" y="1399192"/>
                  </a:lnTo>
                  <a:lnTo>
                    <a:pt x="1441513" y="1369885"/>
                  </a:lnTo>
                  <a:lnTo>
                    <a:pt x="1470820" y="1334363"/>
                  </a:lnTo>
                  <a:lnTo>
                    <a:pt x="1492948" y="1293590"/>
                  </a:lnTo>
                  <a:lnTo>
                    <a:pt x="1506932" y="1248531"/>
                  </a:lnTo>
                  <a:lnTo>
                    <a:pt x="1511808" y="1200149"/>
                  </a:lnTo>
                  <a:lnTo>
                    <a:pt x="1511808" y="240029"/>
                  </a:lnTo>
                  <a:lnTo>
                    <a:pt x="1506932" y="191648"/>
                  </a:lnTo>
                  <a:lnTo>
                    <a:pt x="1492948" y="146589"/>
                  </a:lnTo>
                  <a:lnTo>
                    <a:pt x="1470820" y="105816"/>
                  </a:lnTo>
                  <a:lnTo>
                    <a:pt x="1441513" y="70294"/>
                  </a:lnTo>
                  <a:lnTo>
                    <a:pt x="1405991" y="40987"/>
                  </a:lnTo>
                  <a:lnTo>
                    <a:pt x="1365218" y="18859"/>
                  </a:lnTo>
                  <a:lnTo>
                    <a:pt x="1320159" y="4875"/>
                  </a:lnTo>
                  <a:lnTo>
                    <a:pt x="127177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63"/>
            <p:cNvSpPr/>
            <p:nvPr/>
          </p:nvSpPr>
          <p:spPr>
            <a:xfrm>
              <a:off x="3811523" y="1780032"/>
              <a:ext cx="1511935" cy="1440180"/>
            </a:xfrm>
            <a:custGeom>
              <a:avLst/>
              <a:gdLst/>
              <a:ahLst/>
              <a:cxnLst/>
              <a:rect l="l" t="t" r="r" b="b"/>
              <a:pathLst>
                <a:path w="1511935" h="1440180" extrusionOk="0">
                  <a:moveTo>
                    <a:pt x="0" y="240029"/>
                  </a:moveTo>
                  <a:lnTo>
                    <a:pt x="4875" y="191648"/>
                  </a:lnTo>
                  <a:lnTo>
                    <a:pt x="18859" y="146589"/>
                  </a:lnTo>
                  <a:lnTo>
                    <a:pt x="40987" y="105816"/>
                  </a:lnTo>
                  <a:lnTo>
                    <a:pt x="70294" y="70294"/>
                  </a:lnTo>
                  <a:lnTo>
                    <a:pt x="105816" y="40987"/>
                  </a:lnTo>
                  <a:lnTo>
                    <a:pt x="146589" y="18859"/>
                  </a:lnTo>
                  <a:lnTo>
                    <a:pt x="191648" y="4875"/>
                  </a:lnTo>
                  <a:lnTo>
                    <a:pt x="240029" y="0"/>
                  </a:lnTo>
                  <a:lnTo>
                    <a:pt x="1271777" y="0"/>
                  </a:lnTo>
                  <a:lnTo>
                    <a:pt x="1320159" y="4875"/>
                  </a:lnTo>
                  <a:lnTo>
                    <a:pt x="1365218" y="18859"/>
                  </a:lnTo>
                  <a:lnTo>
                    <a:pt x="1405991" y="40987"/>
                  </a:lnTo>
                  <a:lnTo>
                    <a:pt x="1441513" y="70294"/>
                  </a:lnTo>
                  <a:lnTo>
                    <a:pt x="1470820" y="105816"/>
                  </a:lnTo>
                  <a:lnTo>
                    <a:pt x="1492948" y="146589"/>
                  </a:lnTo>
                  <a:lnTo>
                    <a:pt x="1506932" y="191648"/>
                  </a:lnTo>
                  <a:lnTo>
                    <a:pt x="1511808" y="240029"/>
                  </a:lnTo>
                  <a:lnTo>
                    <a:pt x="1511808" y="1200149"/>
                  </a:lnTo>
                  <a:lnTo>
                    <a:pt x="1506932" y="1248531"/>
                  </a:lnTo>
                  <a:lnTo>
                    <a:pt x="1492948" y="1293590"/>
                  </a:lnTo>
                  <a:lnTo>
                    <a:pt x="1470820" y="1334363"/>
                  </a:lnTo>
                  <a:lnTo>
                    <a:pt x="1441513" y="1369885"/>
                  </a:lnTo>
                  <a:lnTo>
                    <a:pt x="1405991" y="1399192"/>
                  </a:lnTo>
                  <a:lnTo>
                    <a:pt x="1365218" y="1421320"/>
                  </a:lnTo>
                  <a:lnTo>
                    <a:pt x="1320159" y="1435304"/>
                  </a:lnTo>
                  <a:lnTo>
                    <a:pt x="1271777" y="1440179"/>
                  </a:lnTo>
                  <a:lnTo>
                    <a:pt x="240029" y="1440179"/>
                  </a:lnTo>
                  <a:lnTo>
                    <a:pt x="191648" y="1435304"/>
                  </a:lnTo>
                  <a:lnTo>
                    <a:pt x="146589" y="1421320"/>
                  </a:lnTo>
                  <a:lnTo>
                    <a:pt x="105816" y="1399192"/>
                  </a:lnTo>
                  <a:lnTo>
                    <a:pt x="70294" y="1369885"/>
                  </a:lnTo>
                  <a:lnTo>
                    <a:pt x="40987" y="1334363"/>
                  </a:lnTo>
                  <a:lnTo>
                    <a:pt x="18859" y="1293590"/>
                  </a:lnTo>
                  <a:lnTo>
                    <a:pt x="4875" y="1248531"/>
                  </a:lnTo>
                  <a:lnTo>
                    <a:pt x="0" y="1200149"/>
                  </a:lnTo>
                  <a:lnTo>
                    <a:pt x="0" y="240029"/>
                  </a:lnTo>
                  <a:close/>
                </a:path>
              </a:pathLst>
            </a:custGeom>
            <a:noFill/>
            <a:ln w="9525" cap="flat" cmpd="sng">
              <a:solidFill>
                <a:srgbClr val="006BB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92" name="Google Shape;392;p63"/>
          <p:cNvSpPr txBox="1"/>
          <p:nvPr/>
        </p:nvSpPr>
        <p:spPr>
          <a:xfrm>
            <a:off x="4128086" y="2448806"/>
            <a:ext cx="1284000" cy="6594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GB" sz="1400" b="1">
                <a:solidFill>
                  <a:srgbClr val="006BB5"/>
                </a:solidFill>
                <a:latin typeface="Calibri"/>
                <a:ea typeface="Calibri"/>
                <a:cs typeface="Calibri"/>
                <a:sym typeface="Calibri"/>
              </a:rPr>
              <a:t>FOCUS</a:t>
            </a:r>
            <a:endParaRPr sz="1400">
              <a:solidFill>
                <a:schemeClr val="dk1"/>
              </a:solidFill>
              <a:latin typeface="Calibri"/>
              <a:ea typeface="Calibri"/>
              <a:cs typeface="Calibri"/>
              <a:sym typeface="Calibri"/>
            </a:endParaRPr>
          </a:p>
          <a:p>
            <a:pPr marL="12700" marR="0" lvl="0" indent="0" algn="l" rtl="0">
              <a:spcBef>
                <a:spcPts val="0"/>
              </a:spcBef>
              <a:spcAft>
                <a:spcPts val="0"/>
              </a:spcAft>
              <a:buNone/>
            </a:pPr>
            <a:r>
              <a:rPr lang="en-GB" sz="1400">
                <a:solidFill>
                  <a:srgbClr val="006BB5"/>
                </a:solidFill>
                <a:latin typeface="Calibri"/>
                <a:ea typeface="Calibri"/>
                <a:cs typeface="Calibri"/>
                <a:sym typeface="Calibri"/>
              </a:rPr>
              <a:t>intently on  practice activities</a:t>
            </a:r>
            <a:endParaRPr sz="1400">
              <a:solidFill>
                <a:schemeClr val="dk1"/>
              </a:solidFill>
              <a:latin typeface="Calibri"/>
              <a:ea typeface="Calibri"/>
              <a:cs typeface="Calibri"/>
              <a:sym typeface="Calibri"/>
            </a:endParaRPr>
          </a:p>
        </p:txBody>
      </p:sp>
      <p:sp>
        <p:nvSpPr>
          <p:cNvPr id="393" name="Google Shape;393;p63"/>
          <p:cNvSpPr txBox="1"/>
          <p:nvPr/>
        </p:nvSpPr>
        <p:spPr>
          <a:xfrm>
            <a:off x="3991308" y="3371333"/>
            <a:ext cx="1115700" cy="520800"/>
          </a:xfrm>
          <a:prstGeom prst="rect">
            <a:avLst/>
          </a:prstGeom>
          <a:noFill/>
          <a:ln>
            <a:noFill/>
          </a:ln>
        </p:spPr>
        <p:txBody>
          <a:bodyPr spcFirstLastPara="1" wrap="square" lIns="0" tIns="12700" rIns="0" bIns="0" anchor="t" anchorCtr="0">
            <a:spAutoFit/>
          </a:bodyPr>
          <a:lstStyle/>
          <a:p>
            <a:pPr marL="12700" marR="127000" lvl="0" indent="0" algn="l" rtl="0">
              <a:spcBef>
                <a:spcPts val="0"/>
              </a:spcBef>
              <a:spcAft>
                <a:spcPts val="0"/>
              </a:spcAft>
              <a:buNone/>
            </a:pPr>
            <a:r>
              <a:rPr lang="en-GB" sz="1100">
                <a:solidFill>
                  <a:srgbClr val="FFFFFF"/>
                </a:solidFill>
                <a:latin typeface="Calibri"/>
                <a:ea typeface="Calibri"/>
                <a:cs typeface="Calibri"/>
                <a:sym typeface="Calibri"/>
              </a:rPr>
              <a:t>Formative  assessment tasks</a:t>
            </a:r>
            <a:endParaRPr sz="1100">
              <a:solidFill>
                <a:schemeClr val="dk1"/>
              </a:solidFill>
              <a:latin typeface="Calibri"/>
              <a:ea typeface="Calibri"/>
              <a:cs typeface="Calibri"/>
              <a:sym typeface="Calibri"/>
            </a:endParaRPr>
          </a:p>
          <a:p>
            <a:pPr marL="12700" marR="0" lvl="0" indent="0" algn="l" rtl="0">
              <a:spcBef>
                <a:spcPts val="0"/>
              </a:spcBef>
              <a:spcAft>
                <a:spcPts val="0"/>
              </a:spcAft>
              <a:buNone/>
            </a:pPr>
            <a:r>
              <a:rPr lang="en-GB" sz="1100">
                <a:solidFill>
                  <a:srgbClr val="FFFFFF"/>
                </a:solidFill>
                <a:latin typeface="Calibri"/>
                <a:ea typeface="Calibri"/>
                <a:cs typeface="Calibri"/>
                <a:sym typeface="Calibri"/>
              </a:rPr>
              <a:t>that involve ‘doing’</a:t>
            </a:r>
            <a:endParaRPr sz="1100">
              <a:solidFill>
                <a:schemeClr val="dk1"/>
              </a:solidFill>
              <a:latin typeface="Calibri"/>
              <a:ea typeface="Calibri"/>
              <a:cs typeface="Calibri"/>
              <a:sym typeface="Calibri"/>
            </a:endParaRPr>
          </a:p>
        </p:txBody>
      </p:sp>
      <p:grpSp>
        <p:nvGrpSpPr>
          <p:cNvPr id="394" name="Google Shape;394;p63"/>
          <p:cNvGrpSpPr/>
          <p:nvPr/>
        </p:nvGrpSpPr>
        <p:grpSpPr>
          <a:xfrm>
            <a:off x="5589856" y="1859779"/>
            <a:ext cx="1583562" cy="2407158"/>
            <a:chOff x="5422391" y="1780032"/>
            <a:chExt cx="1583562" cy="2407158"/>
          </a:xfrm>
        </p:grpSpPr>
        <p:pic>
          <p:nvPicPr>
            <p:cNvPr id="395" name="Google Shape;395;p63"/>
            <p:cNvPicPr preferRelativeResize="0"/>
            <p:nvPr/>
          </p:nvPicPr>
          <p:blipFill rotWithShape="1">
            <a:blip r:embed="rId3">
              <a:alphaModFix/>
            </a:blip>
            <a:srcRect/>
            <a:stretch/>
          </p:blipFill>
          <p:spPr>
            <a:xfrm>
              <a:off x="5443727" y="1801368"/>
              <a:ext cx="1450085" cy="2385822"/>
            </a:xfrm>
            <a:prstGeom prst="rect">
              <a:avLst/>
            </a:prstGeom>
            <a:noFill/>
            <a:ln>
              <a:noFill/>
            </a:ln>
          </p:spPr>
        </p:pic>
        <p:sp>
          <p:nvSpPr>
            <p:cNvPr id="396" name="Google Shape;396;p63"/>
            <p:cNvSpPr/>
            <p:nvPr/>
          </p:nvSpPr>
          <p:spPr>
            <a:xfrm>
              <a:off x="5422391" y="1780032"/>
              <a:ext cx="1440179" cy="2376170"/>
            </a:xfrm>
            <a:custGeom>
              <a:avLst/>
              <a:gdLst/>
              <a:ahLst/>
              <a:cxnLst/>
              <a:rect l="l" t="t" r="r" b="b"/>
              <a:pathLst>
                <a:path w="1440179" h="2376170" extrusionOk="0">
                  <a:moveTo>
                    <a:pt x="1200150" y="0"/>
                  </a:moveTo>
                  <a:lnTo>
                    <a:pt x="240030" y="0"/>
                  </a:lnTo>
                  <a:lnTo>
                    <a:pt x="191648" y="4875"/>
                  </a:lnTo>
                  <a:lnTo>
                    <a:pt x="146589" y="18859"/>
                  </a:lnTo>
                  <a:lnTo>
                    <a:pt x="105816" y="40987"/>
                  </a:lnTo>
                  <a:lnTo>
                    <a:pt x="70294" y="70294"/>
                  </a:lnTo>
                  <a:lnTo>
                    <a:pt x="40987" y="105816"/>
                  </a:lnTo>
                  <a:lnTo>
                    <a:pt x="18859" y="146589"/>
                  </a:lnTo>
                  <a:lnTo>
                    <a:pt x="4875" y="191648"/>
                  </a:lnTo>
                  <a:lnTo>
                    <a:pt x="0" y="240029"/>
                  </a:lnTo>
                  <a:lnTo>
                    <a:pt x="0" y="2135885"/>
                  </a:lnTo>
                  <a:lnTo>
                    <a:pt x="4875" y="2184259"/>
                  </a:lnTo>
                  <a:lnTo>
                    <a:pt x="18859" y="2229315"/>
                  </a:lnTo>
                  <a:lnTo>
                    <a:pt x="40987" y="2270088"/>
                  </a:lnTo>
                  <a:lnTo>
                    <a:pt x="70294" y="2305611"/>
                  </a:lnTo>
                  <a:lnTo>
                    <a:pt x="105816" y="2334922"/>
                  </a:lnTo>
                  <a:lnTo>
                    <a:pt x="146589" y="2357052"/>
                  </a:lnTo>
                  <a:lnTo>
                    <a:pt x="191648" y="2371039"/>
                  </a:lnTo>
                  <a:lnTo>
                    <a:pt x="240030" y="2375916"/>
                  </a:lnTo>
                  <a:lnTo>
                    <a:pt x="1200150" y="2375916"/>
                  </a:lnTo>
                  <a:lnTo>
                    <a:pt x="1248531" y="2371039"/>
                  </a:lnTo>
                  <a:lnTo>
                    <a:pt x="1293590" y="2357052"/>
                  </a:lnTo>
                  <a:lnTo>
                    <a:pt x="1334363" y="2334922"/>
                  </a:lnTo>
                  <a:lnTo>
                    <a:pt x="1369885" y="2305611"/>
                  </a:lnTo>
                  <a:lnTo>
                    <a:pt x="1399192" y="2270088"/>
                  </a:lnTo>
                  <a:lnTo>
                    <a:pt x="1421320" y="2229315"/>
                  </a:lnTo>
                  <a:lnTo>
                    <a:pt x="1435304" y="2184259"/>
                  </a:lnTo>
                  <a:lnTo>
                    <a:pt x="1440180" y="2135885"/>
                  </a:lnTo>
                  <a:lnTo>
                    <a:pt x="1440180" y="240029"/>
                  </a:lnTo>
                  <a:lnTo>
                    <a:pt x="1435304" y="191648"/>
                  </a:lnTo>
                  <a:lnTo>
                    <a:pt x="1421320" y="146589"/>
                  </a:lnTo>
                  <a:lnTo>
                    <a:pt x="1399192" y="105816"/>
                  </a:lnTo>
                  <a:lnTo>
                    <a:pt x="1369885" y="70294"/>
                  </a:lnTo>
                  <a:lnTo>
                    <a:pt x="1334363" y="40987"/>
                  </a:lnTo>
                  <a:lnTo>
                    <a:pt x="1293590" y="18859"/>
                  </a:lnTo>
                  <a:lnTo>
                    <a:pt x="1248531" y="4875"/>
                  </a:lnTo>
                  <a:lnTo>
                    <a:pt x="1200150" y="0"/>
                  </a:lnTo>
                  <a:close/>
                </a:path>
              </a:pathLst>
            </a:custGeom>
            <a:solidFill>
              <a:srgbClr val="1E73B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63"/>
            <p:cNvSpPr/>
            <p:nvPr/>
          </p:nvSpPr>
          <p:spPr>
            <a:xfrm>
              <a:off x="5422391" y="1780032"/>
              <a:ext cx="1440179" cy="2376170"/>
            </a:xfrm>
            <a:custGeom>
              <a:avLst/>
              <a:gdLst/>
              <a:ahLst/>
              <a:cxnLst/>
              <a:rect l="l" t="t" r="r" b="b"/>
              <a:pathLst>
                <a:path w="1440179" h="2376170" extrusionOk="0">
                  <a:moveTo>
                    <a:pt x="0" y="240029"/>
                  </a:moveTo>
                  <a:lnTo>
                    <a:pt x="4875" y="191648"/>
                  </a:lnTo>
                  <a:lnTo>
                    <a:pt x="18859" y="146589"/>
                  </a:lnTo>
                  <a:lnTo>
                    <a:pt x="40987" y="105816"/>
                  </a:lnTo>
                  <a:lnTo>
                    <a:pt x="70294" y="70294"/>
                  </a:lnTo>
                  <a:lnTo>
                    <a:pt x="105816" y="40987"/>
                  </a:lnTo>
                  <a:lnTo>
                    <a:pt x="146589" y="18859"/>
                  </a:lnTo>
                  <a:lnTo>
                    <a:pt x="191648" y="4875"/>
                  </a:lnTo>
                  <a:lnTo>
                    <a:pt x="240030" y="0"/>
                  </a:lnTo>
                  <a:lnTo>
                    <a:pt x="1200150" y="0"/>
                  </a:lnTo>
                  <a:lnTo>
                    <a:pt x="1248531" y="4875"/>
                  </a:lnTo>
                  <a:lnTo>
                    <a:pt x="1293590" y="18859"/>
                  </a:lnTo>
                  <a:lnTo>
                    <a:pt x="1334363" y="40987"/>
                  </a:lnTo>
                  <a:lnTo>
                    <a:pt x="1369885" y="70294"/>
                  </a:lnTo>
                  <a:lnTo>
                    <a:pt x="1399192" y="105816"/>
                  </a:lnTo>
                  <a:lnTo>
                    <a:pt x="1421320" y="146589"/>
                  </a:lnTo>
                  <a:lnTo>
                    <a:pt x="1435304" y="191648"/>
                  </a:lnTo>
                  <a:lnTo>
                    <a:pt x="1440180" y="240029"/>
                  </a:lnTo>
                  <a:lnTo>
                    <a:pt x="1440180" y="2135885"/>
                  </a:lnTo>
                  <a:lnTo>
                    <a:pt x="1435304" y="2184259"/>
                  </a:lnTo>
                  <a:lnTo>
                    <a:pt x="1421320" y="2229315"/>
                  </a:lnTo>
                  <a:lnTo>
                    <a:pt x="1399192" y="2270088"/>
                  </a:lnTo>
                  <a:lnTo>
                    <a:pt x="1369885" y="2305611"/>
                  </a:lnTo>
                  <a:lnTo>
                    <a:pt x="1334363" y="2334922"/>
                  </a:lnTo>
                  <a:lnTo>
                    <a:pt x="1293590" y="2357052"/>
                  </a:lnTo>
                  <a:lnTo>
                    <a:pt x="1248531" y="2371039"/>
                  </a:lnTo>
                  <a:lnTo>
                    <a:pt x="1200150" y="2375916"/>
                  </a:lnTo>
                  <a:lnTo>
                    <a:pt x="240030" y="2375916"/>
                  </a:lnTo>
                  <a:lnTo>
                    <a:pt x="191648" y="2371039"/>
                  </a:lnTo>
                  <a:lnTo>
                    <a:pt x="146589" y="2357052"/>
                  </a:lnTo>
                  <a:lnTo>
                    <a:pt x="105816" y="2334922"/>
                  </a:lnTo>
                  <a:lnTo>
                    <a:pt x="70294" y="2305611"/>
                  </a:lnTo>
                  <a:lnTo>
                    <a:pt x="40987" y="2270088"/>
                  </a:lnTo>
                  <a:lnTo>
                    <a:pt x="18859" y="2229315"/>
                  </a:lnTo>
                  <a:lnTo>
                    <a:pt x="4875" y="2184259"/>
                  </a:lnTo>
                  <a:lnTo>
                    <a:pt x="0" y="2135885"/>
                  </a:lnTo>
                  <a:lnTo>
                    <a:pt x="0" y="240029"/>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63"/>
            <p:cNvSpPr/>
            <p:nvPr/>
          </p:nvSpPr>
          <p:spPr>
            <a:xfrm>
              <a:off x="5494019" y="1780032"/>
              <a:ext cx="1511934" cy="1440180"/>
            </a:xfrm>
            <a:custGeom>
              <a:avLst/>
              <a:gdLst/>
              <a:ahLst/>
              <a:cxnLst/>
              <a:rect l="l" t="t" r="r" b="b"/>
              <a:pathLst>
                <a:path w="1511934" h="1440180" extrusionOk="0">
                  <a:moveTo>
                    <a:pt x="1271777" y="0"/>
                  </a:moveTo>
                  <a:lnTo>
                    <a:pt x="240029" y="0"/>
                  </a:lnTo>
                  <a:lnTo>
                    <a:pt x="191648" y="4875"/>
                  </a:lnTo>
                  <a:lnTo>
                    <a:pt x="146589" y="18859"/>
                  </a:lnTo>
                  <a:lnTo>
                    <a:pt x="105816" y="40987"/>
                  </a:lnTo>
                  <a:lnTo>
                    <a:pt x="70294" y="70294"/>
                  </a:lnTo>
                  <a:lnTo>
                    <a:pt x="40987" y="105816"/>
                  </a:lnTo>
                  <a:lnTo>
                    <a:pt x="18859" y="146589"/>
                  </a:lnTo>
                  <a:lnTo>
                    <a:pt x="4875" y="191648"/>
                  </a:lnTo>
                  <a:lnTo>
                    <a:pt x="0" y="240029"/>
                  </a:lnTo>
                  <a:lnTo>
                    <a:pt x="0" y="1200149"/>
                  </a:lnTo>
                  <a:lnTo>
                    <a:pt x="4875" y="1248531"/>
                  </a:lnTo>
                  <a:lnTo>
                    <a:pt x="18859" y="1293590"/>
                  </a:lnTo>
                  <a:lnTo>
                    <a:pt x="40987" y="1334363"/>
                  </a:lnTo>
                  <a:lnTo>
                    <a:pt x="70294" y="1369885"/>
                  </a:lnTo>
                  <a:lnTo>
                    <a:pt x="105816" y="1399192"/>
                  </a:lnTo>
                  <a:lnTo>
                    <a:pt x="146589" y="1421320"/>
                  </a:lnTo>
                  <a:lnTo>
                    <a:pt x="191648" y="1435304"/>
                  </a:lnTo>
                  <a:lnTo>
                    <a:pt x="240029" y="1440179"/>
                  </a:lnTo>
                  <a:lnTo>
                    <a:pt x="1271777" y="1440179"/>
                  </a:lnTo>
                  <a:lnTo>
                    <a:pt x="1320159" y="1435304"/>
                  </a:lnTo>
                  <a:lnTo>
                    <a:pt x="1365218" y="1421320"/>
                  </a:lnTo>
                  <a:lnTo>
                    <a:pt x="1405991" y="1399192"/>
                  </a:lnTo>
                  <a:lnTo>
                    <a:pt x="1441513" y="1369885"/>
                  </a:lnTo>
                  <a:lnTo>
                    <a:pt x="1470820" y="1334363"/>
                  </a:lnTo>
                  <a:lnTo>
                    <a:pt x="1492948" y="1293590"/>
                  </a:lnTo>
                  <a:lnTo>
                    <a:pt x="1506932" y="1248531"/>
                  </a:lnTo>
                  <a:lnTo>
                    <a:pt x="1511807" y="1200149"/>
                  </a:lnTo>
                  <a:lnTo>
                    <a:pt x="1511807" y="240029"/>
                  </a:lnTo>
                  <a:lnTo>
                    <a:pt x="1506932" y="191648"/>
                  </a:lnTo>
                  <a:lnTo>
                    <a:pt x="1492948" y="146589"/>
                  </a:lnTo>
                  <a:lnTo>
                    <a:pt x="1470820" y="105816"/>
                  </a:lnTo>
                  <a:lnTo>
                    <a:pt x="1441513" y="70294"/>
                  </a:lnTo>
                  <a:lnTo>
                    <a:pt x="1405991" y="40987"/>
                  </a:lnTo>
                  <a:lnTo>
                    <a:pt x="1365218" y="18859"/>
                  </a:lnTo>
                  <a:lnTo>
                    <a:pt x="1320159" y="4875"/>
                  </a:lnTo>
                  <a:lnTo>
                    <a:pt x="127177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63"/>
            <p:cNvSpPr/>
            <p:nvPr/>
          </p:nvSpPr>
          <p:spPr>
            <a:xfrm>
              <a:off x="5494019" y="1780032"/>
              <a:ext cx="1511934" cy="1440180"/>
            </a:xfrm>
            <a:custGeom>
              <a:avLst/>
              <a:gdLst/>
              <a:ahLst/>
              <a:cxnLst/>
              <a:rect l="l" t="t" r="r" b="b"/>
              <a:pathLst>
                <a:path w="1511934" h="1440180" extrusionOk="0">
                  <a:moveTo>
                    <a:pt x="0" y="240029"/>
                  </a:moveTo>
                  <a:lnTo>
                    <a:pt x="4875" y="191648"/>
                  </a:lnTo>
                  <a:lnTo>
                    <a:pt x="18859" y="146589"/>
                  </a:lnTo>
                  <a:lnTo>
                    <a:pt x="40987" y="105816"/>
                  </a:lnTo>
                  <a:lnTo>
                    <a:pt x="70294" y="70294"/>
                  </a:lnTo>
                  <a:lnTo>
                    <a:pt x="105816" y="40987"/>
                  </a:lnTo>
                  <a:lnTo>
                    <a:pt x="146589" y="18859"/>
                  </a:lnTo>
                  <a:lnTo>
                    <a:pt x="191648" y="4875"/>
                  </a:lnTo>
                  <a:lnTo>
                    <a:pt x="240029" y="0"/>
                  </a:lnTo>
                  <a:lnTo>
                    <a:pt x="1271777" y="0"/>
                  </a:lnTo>
                  <a:lnTo>
                    <a:pt x="1320159" y="4875"/>
                  </a:lnTo>
                  <a:lnTo>
                    <a:pt x="1365218" y="18859"/>
                  </a:lnTo>
                  <a:lnTo>
                    <a:pt x="1405991" y="40987"/>
                  </a:lnTo>
                  <a:lnTo>
                    <a:pt x="1441513" y="70294"/>
                  </a:lnTo>
                  <a:lnTo>
                    <a:pt x="1470820" y="105816"/>
                  </a:lnTo>
                  <a:lnTo>
                    <a:pt x="1492948" y="146589"/>
                  </a:lnTo>
                  <a:lnTo>
                    <a:pt x="1506932" y="191648"/>
                  </a:lnTo>
                  <a:lnTo>
                    <a:pt x="1511807" y="240029"/>
                  </a:lnTo>
                  <a:lnTo>
                    <a:pt x="1511807" y="1200149"/>
                  </a:lnTo>
                  <a:lnTo>
                    <a:pt x="1506932" y="1248531"/>
                  </a:lnTo>
                  <a:lnTo>
                    <a:pt x="1492948" y="1293590"/>
                  </a:lnTo>
                  <a:lnTo>
                    <a:pt x="1470820" y="1334363"/>
                  </a:lnTo>
                  <a:lnTo>
                    <a:pt x="1441513" y="1369885"/>
                  </a:lnTo>
                  <a:lnTo>
                    <a:pt x="1405991" y="1399192"/>
                  </a:lnTo>
                  <a:lnTo>
                    <a:pt x="1365218" y="1421320"/>
                  </a:lnTo>
                  <a:lnTo>
                    <a:pt x="1320159" y="1435304"/>
                  </a:lnTo>
                  <a:lnTo>
                    <a:pt x="1271777" y="1440179"/>
                  </a:lnTo>
                  <a:lnTo>
                    <a:pt x="240029" y="1440179"/>
                  </a:lnTo>
                  <a:lnTo>
                    <a:pt x="191648" y="1435304"/>
                  </a:lnTo>
                  <a:lnTo>
                    <a:pt x="146589" y="1421320"/>
                  </a:lnTo>
                  <a:lnTo>
                    <a:pt x="105816" y="1399192"/>
                  </a:lnTo>
                  <a:lnTo>
                    <a:pt x="70294" y="1369885"/>
                  </a:lnTo>
                  <a:lnTo>
                    <a:pt x="40987" y="1334363"/>
                  </a:lnTo>
                  <a:lnTo>
                    <a:pt x="18859" y="1293590"/>
                  </a:lnTo>
                  <a:lnTo>
                    <a:pt x="4875" y="1248531"/>
                  </a:lnTo>
                  <a:lnTo>
                    <a:pt x="0" y="1200149"/>
                  </a:lnTo>
                  <a:lnTo>
                    <a:pt x="0" y="240029"/>
                  </a:lnTo>
                  <a:close/>
                </a:path>
              </a:pathLst>
            </a:custGeom>
            <a:noFill/>
            <a:ln w="9525" cap="flat" cmpd="sng">
              <a:solidFill>
                <a:srgbClr val="006BB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0" name="Google Shape;400;p63"/>
          <p:cNvSpPr txBox="1"/>
          <p:nvPr/>
        </p:nvSpPr>
        <p:spPr>
          <a:xfrm>
            <a:off x="5811599" y="2375654"/>
            <a:ext cx="1112700" cy="810600"/>
          </a:xfrm>
          <a:prstGeom prst="rect">
            <a:avLst/>
          </a:prstGeom>
          <a:noFill/>
          <a:ln>
            <a:noFill/>
          </a:ln>
        </p:spPr>
        <p:txBody>
          <a:bodyPr spcFirstLastPara="1" wrap="square" lIns="0" tIns="13325" rIns="0" bIns="0" anchor="t" anchorCtr="0">
            <a:spAutoFit/>
          </a:bodyPr>
          <a:lstStyle/>
          <a:p>
            <a:pPr marL="12700" marR="0" lvl="0" indent="0" algn="l" rtl="0">
              <a:lnSpc>
                <a:spcPct val="99600"/>
              </a:lnSpc>
              <a:spcBef>
                <a:spcPts val="0"/>
              </a:spcBef>
              <a:spcAft>
                <a:spcPts val="0"/>
              </a:spcAft>
              <a:buNone/>
            </a:pPr>
            <a:r>
              <a:rPr lang="en-GB" sz="1200">
                <a:solidFill>
                  <a:srgbClr val="006BB5"/>
                </a:solidFill>
                <a:latin typeface="Calibri"/>
                <a:ea typeface="Calibri"/>
                <a:cs typeface="Calibri"/>
                <a:sym typeface="Calibri"/>
              </a:rPr>
              <a:t>Receive and  respond to  </a:t>
            </a:r>
            <a:r>
              <a:rPr lang="en-GB" sz="1400" b="1">
                <a:solidFill>
                  <a:srgbClr val="006BB5"/>
                </a:solidFill>
                <a:latin typeface="Calibri"/>
                <a:ea typeface="Calibri"/>
                <a:cs typeface="Calibri"/>
                <a:sym typeface="Calibri"/>
              </a:rPr>
              <a:t>HIGH-QUALITY  FEEDBACK</a:t>
            </a:r>
            <a:endParaRPr sz="1400">
              <a:solidFill>
                <a:schemeClr val="dk1"/>
              </a:solidFill>
              <a:latin typeface="Calibri"/>
              <a:ea typeface="Calibri"/>
              <a:cs typeface="Calibri"/>
              <a:sym typeface="Calibri"/>
            </a:endParaRPr>
          </a:p>
        </p:txBody>
      </p:sp>
      <p:sp>
        <p:nvSpPr>
          <p:cNvPr id="401" name="Google Shape;401;p63"/>
          <p:cNvSpPr txBox="1"/>
          <p:nvPr/>
        </p:nvSpPr>
        <p:spPr>
          <a:xfrm>
            <a:off x="5685996" y="3388732"/>
            <a:ext cx="873300" cy="3516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GB" sz="1100">
                <a:solidFill>
                  <a:srgbClr val="FFFFFF"/>
                </a:solidFill>
                <a:latin typeface="Calibri"/>
                <a:ea typeface="Calibri"/>
                <a:cs typeface="Calibri"/>
                <a:sym typeface="Calibri"/>
              </a:rPr>
              <a:t>Feedback from  mentor</a:t>
            </a:r>
            <a:endParaRPr sz="1100">
              <a:solidFill>
                <a:schemeClr val="dk1"/>
              </a:solidFill>
              <a:latin typeface="Calibri"/>
              <a:ea typeface="Calibri"/>
              <a:cs typeface="Calibri"/>
              <a:sym typeface="Calibri"/>
            </a:endParaRPr>
          </a:p>
        </p:txBody>
      </p:sp>
      <p:grpSp>
        <p:nvGrpSpPr>
          <p:cNvPr id="402" name="Google Shape;402;p63"/>
          <p:cNvGrpSpPr/>
          <p:nvPr/>
        </p:nvGrpSpPr>
        <p:grpSpPr>
          <a:xfrm>
            <a:off x="7267782" y="1859779"/>
            <a:ext cx="1585468" cy="2407158"/>
            <a:chOff x="7100316" y="1780032"/>
            <a:chExt cx="1585468" cy="2407158"/>
          </a:xfrm>
        </p:grpSpPr>
        <p:pic>
          <p:nvPicPr>
            <p:cNvPr id="403" name="Google Shape;403;p63"/>
            <p:cNvPicPr preferRelativeResize="0"/>
            <p:nvPr/>
          </p:nvPicPr>
          <p:blipFill rotWithShape="1">
            <a:blip r:embed="rId3">
              <a:alphaModFix/>
            </a:blip>
            <a:srcRect/>
            <a:stretch/>
          </p:blipFill>
          <p:spPr>
            <a:xfrm>
              <a:off x="7121652" y="1801368"/>
              <a:ext cx="1450086" cy="2385822"/>
            </a:xfrm>
            <a:prstGeom prst="rect">
              <a:avLst/>
            </a:prstGeom>
            <a:noFill/>
            <a:ln>
              <a:noFill/>
            </a:ln>
          </p:spPr>
        </p:pic>
        <p:sp>
          <p:nvSpPr>
            <p:cNvPr id="404" name="Google Shape;404;p63"/>
            <p:cNvSpPr/>
            <p:nvPr/>
          </p:nvSpPr>
          <p:spPr>
            <a:xfrm>
              <a:off x="7100316" y="1780032"/>
              <a:ext cx="1440179" cy="2376170"/>
            </a:xfrm>
            <a:custGeom>
              <a:avLst/>
              <a:gdLst/>
              <a:ahLst/>
              <a:cxnLst/>
              <a:rect l="l" t="t" r="r" b="b"/>
              <a:pathLst>
                <a:path w="1440179" h="2376170" extrusionOk="0">
                  <a:moveTo>
                    <a:pt x="1200150" y="0"/>
                  </a:moveTo>
                  <a:lnTo>
                    <a:pt x="240029" y="0"/>
                  </a:lnTo>
                  <a:lnTo>
                    <a:pt x="191648" y="4875"/>
                  </a:lnTo>
                  <a:lnTo>
                    <a:pt x="146589" y="18859"/>
                  </a:lnTo>
                  <a:lnTo>
                    <a:pt x="105816" y="40987"/>
                  </a:lnTo>
                  <a:lnTo>
                    <a:pt x="70294" y="70294"/>
                  </a:lnTo>
                  <a:lnTo>
                    <a:pt x="40987" y="105816"/>
                  </a:lnTo>
                  <a:lnTo>
                    <a:pt x="18859" y="146589"/>
                  </a:lnTo>
                  <a:lnTo>
                    <a:pt x="4875" y="191648"/>
                  </a:lnTo>
                  <a:lnTo>
                    <a:pt x="0" y="240029"/>
                  </a:lnTo>
                  <a:lnTo>
                    <a:pt x="0" y="2135885"/>
                  </a:lnTo>
                  <a:lnTo>
                    <a:pt x="4875" y="2184259"/>
                  </a:lnTo>
                  <a:lnTo>
                    <a:pt x="18859" y="2229315"/>
                  </a:lnTo>
                  <a:lnTo>
                    <a:pt x="40987" y="2270088"/>
                  </a:lnTo>
                  <a:lnTo>
                    <a:pt x="70294" y="2305611"/>
                  </a:lnTo>
                  <a:lnTo>
                    <a:pt x="105816" y="2334922"/>
                  </a:lnTo>
                  <a:lnTo>
                    <a:pt x="146589" y="2357052"/>
                  </a:lnTo>
                  <a:lnTo>
                    <a:pt x="191648" y="2371039"/>
                  </a:lnTo>
                  <a:lnTo>
                    <a:pt x="240029" y="2375916"/>
                  </a:lnTo>
                  <a:lnTo>
                    <a:pt x="1200150" y="2375916"/>
                  </a:lnTo>
                  <a:lnTo>
                    <a:pt x="1248531" y="2371039"/>
                  </a:lnTo>
                  <a:lnTo>
                    <a:pt x="1293590" y="2357052"/>
                  </a:lnTo>
                  <a:lnTo>
                    <a:pt x="1334363" y="2334922"/>
                  </a:lnTo>
                  <a:lnTo>
                    <a:pt x="1369885" y="2305611"/>
                  </a:lnTo>
                  <a:lnTo>
                    <a:pt x="1399192" y="2270088"/>
                  </a:lnTo>
                  <a:lnTo>
                    <a:pt x="1421320" y="2229315"/>
                  </a:lnTo>
                  <a:lnTo>
                    <a:pt x="1435304" y="2184259"/>
                  </a:lnTo>
                  <a:lnTo>
                    <a:pt x="1440179" y="2135885"/>
                  </a:lnTo>
                  <a:lnTo>
                    <a:pt x="1440179" y="240029"/>
                  </a:lnTo>
                  <a:lnTo>
                    <a:pt x="1435304" y="191648"/>
                  </a:lnTo>
                  <a:lnTo>
                    <a:pt x="1421320" y="146589"/>
                  </a:lnTo>
                  <a:lnTo>
                    <a:pt x="1399192" y="105816"/>
                  </a:lnTo>
                  <a:lnTo>
                    <a:pt x="1369885" y="70294"/>
                  </a:lnTo>
                  <a:lnTo>
                    <a:pt x="1334363" y="40987"/>
                  </a:lnTo>
                  <a:lnTo>
                    <a:pt x="1293590" y="18859"/>
                  </a:lnTo>
                  <a:lnTo>
                    <a:pt x="1248531" y="4875"/>
                  </a:lnTo>
                  <a:lnTo>
                    <a:pt x="1200150" y="0"/>
                  </a:lnTo>
                  <a:close/>
                </a:path>
              </a:pathLst>
            </a:custGeom>
            <a:solidFill>
              <a:srgbClr val="1E73B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63"/>
            <p:cNvSpPr/>
            <p:nvPr/>
          </p:nvSpPr>
          <p:spPr>
            <a:xfrm>
              <a:off x="7100316" y="1780032"/>
              <a:ext cx="1440179" cy="2376170"/>
            </a:xfrm>
            <a:custGeom>
              <a:avLst/>
              <a:gdLst/>
              <a:ahLst/>
              <a:cxnLst/>
              <a:rect l="l" t="t" r="r" b="b"/>
              <a:pathLst>
                <a:path w="1440179" h="2376170" extrusionOk="0">
                  <a:moveTo>
                    <a:pt x="0" y="240029"/>
                  </a:moveTo>
                  <a:lnTo>
                    <a:pt x="4875" y="191648"/>
                  </a:lnTo>
                  <a:lnTo>
                    <a:pt x="18859" y="146589"/>
                  </a:lnTo>
                  <a:lnTo>
                    <a:pt x="40987" y="105816"/>
                  </a:lnTo>
                  <a:lnTo>
                    <a:pt x="70294" y="70294"/>
                  </a:lnTo>
                  <a:lnTo>
                    <a:pt x="105816" y="40987"/>
                  </a:lnTo>
                  <a:lnTo>
                    <a:pt x="146589" y="18859"/>
                  </a:lnTo>
                  <a:lnTo>
                    <a:pt x="191648" y="4875"/>
                  </a:lnTo>
                  <a:lnTo>
                    <a:pt x="240029" y="0"/>
                  </a:lnTo>
                  <a:lnTo>
                    <a:pt x="1200150" y="0"/>
                  </a:lnTo>
                  <a:lnTo>
                    <a:pt x="1248531" y="4875"/>
                  </a:lnTo>
                  <a:lnTo>
                    <a:pt x="1293590" y="18859"/>
                  </a:lnTo>
                  <a:lnTo>
                    <a:pt x="1334363" y="40987"/>
                  </a:lnTo>
                  <a:lnTo>
                    <a:pt x="1369885" y="70294"/>
                  </a:lnTo>
                  <a:lnTo>
                    <a:pt x="1399192" y="105816"/>
                  </a:lnTo>
                  <a:lnTo>
                    <a:pt x="1421320" y="146589"/>
                  </a:lnTo>
                  <a:lnTo>
                    <a:pt x="1435304" y="191648"/>
                  </a:lnTo>
                  <a:lnTo>
                    <a:pt x="1440179" y="240029"/>
                  </a:lnTo>
                  <a:lnTo>
                    <a:pt x="1440179" y="2135885"/>
                  </a:lnTo>
                  <a:lnTo>
                    <a:pt x="1435304" y="2184259"/>
                  </a:lnTo>
                  <a:lnTo>
                    <a:pt x="1421320" y="2229315"/>
                  </a:lnTo>
                  <a:lnTo>
                    <a:pt x="1399192" y="2270088"/>
                  </a:lnTo>
                  <a:lnTo>
                    <a:pt x="1369885" y="2305611"/>
                  </a:lnTo>
                  <a:lnTo>
                    <a:pt x="1334363" y="2334922"/>
                  </a:lnTo>
                  <a:lnTo>
                    <a:pt x="1293590" y="2357052"/>
                  </a:lnTo>
                  <a:lnTo>
                    <a:pt x="1248531" y="2371039"/>
                  </a:lnTo>
                  <a:lnTo>
                    <a:pt x="1200150" y="2375916"/>
                  </a:lnTo>
                  <a:lnTo>
                    <a:pt x="240029" y="2375916"/>
                  </a:lnTo>
                  <a:lnTo>
                    <a:pt x="191648" y="2371039"/>
                  </a:lnTo>
                  <a:lnTo>
                    <a:pt x="146589" y="2357052"/>
                  </a:lnTo>
                  <a:lnTo>
                    <a:pt x="105816" y="2334922"/>
                  </a:lnTo>
                  <a:lnTo>
                    <a:pt x="70294" y="2305611"/>
                  </a:lnTo>
                  <a:lnTo>
                    <a:pt x="40987" y="2270088"/>
                  </a:lnTo>
                  <a:lnTo>
                    <a:pt x="18859" y="2229315"/>
                  </a:lnTo>
                  <a:lnTo>
                    <a:pt x="4875" y="2184259"/>
                  </a:lnTo>
                  <a:lnTo>
                    <a:pt x="0" y="2135885"/>
                  </a:lnTo>
                  <a:lnTo>
                    <a:pt x="0" y="240029"/>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63"/>
            <p:cNvSpPr/>
            <p:nvPr/>
          </p:nvSpPr>
          <p:spPr>
            <a:xfrm>
              <a:off x="7171944" y="1780032"/>
              <a:ext cx="1513840" cy="1440814"/>
            </a:xfrm>
            <a:custGeom>
              <a:avLst/>
              <a:gdLst/>
              <a:ahLst/>
              <a:cxnLst/>
              <a:rect l="l" t="t" r="r" b="b"/>
              <a:pathLst>
                <a:path w="1513840" h="1440814" extrusionOk="0">
                  <a:moveTo>
                    <a:pt x="1273302" y="0"/>
                  </a:moveTo>
                  <a:lnTo>
                    <a:pt x="240029" y="0"/>
                  </a:lnTo>
                  <a:lnTo>
                    <a:pt x="191648" y="4875"/>
                  </a:lnTo>
                  <a:lnTo>
                    <a:pt x="146589" y="18859"/>
                  </a:lnTo>
                  <a:lnTo>
                    <a:pt x="105816" y="40987"/>
                  </a:lnTo>
                  <a:lnTo>
                    <a:pt x="70294" y="70294"/>
                  </a:lnTo>
                  <a:lnTo>
                    <a:pt x="40987" y="105816"/>
                  </a:lnTo>
                  <a:lnTo>
                    <a:pt x="18859" y="146589"/>
                  </a:lnTo>
                  <a:lnTo>
                    <a:pt x="4875" y="191648"/>
                  </a:lnTo>
                  <a:lnTo>
                    <a:pt x="0" y="240029"/>
                  </a:lnTo>
                  <a:lnTo>
                    <a:pt x="0" y="1200149"/>
                  </a:lnTo>
                  <a:lnTo>
                    <a:pt x="4875" y="1248536"/>
                  </a:lnTo>
                  <a:lnTo>
                    <a:pt x="18859" y="1293610"/>
                  </a:lnTo>
                  <a:lnTo>
                    <a:pt x="40987" y="1334403"/>
                  </a:lnTo>
                  <a:lnTo>
                    <a:pt x="70294" y="1369948"/>
                  </a:lnTo>
                  <a:lnTo>
                    <a:pt x="105816" y="1399279"/>
                  </a:lnTo>
                  <a:lnTo>
                    <a:pt x="146589" y="1421427"/>
                  </a:lnTo>
                  <a:lnTo>
                    <a:pt x="191648" y="1435425"/>
                  </a:lnTo>
                  <a:lnTo>
                    <a:pt x="240029" y="1440306"/>
                  </a:lnTo>
                  <a:lnTo>
                    <a:pt x="1273302" y="1440306"/>
                  </a:lnTo>
                  <a:lnTo>
                    <a:pt x="1321683" y="1435425"/>
                  </a:lnTo>
                  <a:lnTo>
                    <a:pt x="1366742" y="1421427"/>
                  </a:lnTo>
                  <a:lnTo>
                    <a:pt x="1407515" y="1399279"/>
                  </a:lnTo>
                  <a:lnTo>
                    <a:pt x="1443037" y="1369948"/>
                  </a:lnTo>
                  <a:lnTo>
                    <a:pt x="1472344" y="1334403"/>
                  </a:lnTo>
                  <a:lnTo>
                    <a:pt x="1494472" y="1293610"/>
                  </a:lnTo>
                  <a:lnTo>
                    <a:pt x="1508456" y="1248536"/>
                  </a:lnTo>
                  <a:lnTo>
                    <a:pt x="1513331" y="1200149"/>
                  </a:lnTo>
                  <a:lnTo>
                    <a:pt x="1513331" y="240029"/>
                  </a:lnTo>
                  <a:lnTo>
                    <a:pt x="1508456" y="191648"/>
                  </a:lnTo>
                  <a:lnTo>
                    <a:pt x="1494472" y="146589"/>
                  </a:lnTo>
                  <a:lnTo>
                    <a:pt x="1472344" y="105816"/>
                  </a:lnTo>
                  <a:lnTo>
                    <a:pt x="1443037" y="70294"/>
                  </a:lnTo>
                  <a:lnTo>
                    <a:pt x="1407515" y="40987"/>
                  </a:lnTo>
                  <a:lnTo>
                    <a:pt x="1366742" y="18859"/>
                  </a:lnTo>
                  <a:lnTo>
                    <a:pt x="1321683" y="4875"/>
                  </a:lnTo>
                  <a:lnTo>
                    <a:pt x="127330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63"/>
            <p:cNvSpPr/>
            <p:nvPr/>
          </p:nvSpPr>
          <p:spPr>
            <a:xfrm>
              <a:off x="7171944" y="1780032"/>
              <a:ext cx="1513840" cy="1440814"/>
            </a:xfrm>
            <a:custGeom>
              <a:avLst/>
              <a:gdLst/>
              <a:ahLst/>
              <a:cxnLst/>
              <a:rect l="l" t="t" r="r" b="b"/>
              <a:pathLst>
                <a:path w="1513840" h="1440814" extrusionOk="0">
                  <a:moveTo>
                    <a:pt x="0" y="240029"/>
                  </a:moveTo>
                  <a:lnTo>
                    <a:pt x="4875" y="191648"/>
                  </a:lnTo>
                  <a:lnTo>
                    <a:pt x="18859" y="146589"/>
                  </a:lnTo>
                  <a:lnTo>
                    <a:pt x="40987" y="105816"/>
                  </a:lnTo>
                  <a:lnTo>
                    <a:pt x="70294" y="70294"/>
                  </a:lnTo>
                  <a:lnTo>
                    <a:pt x="105816" y="40987"/>
                  </a:lnTo>
                  <a:lnTo>
                    <a:pt x="146589" y="18859"/>
                  </a:lnTo>
                  <a:lnTo>
                    <a:pt x="191648" y="4875"/>
                  </a:lnTo>
                  <a:lnTo>
                    <a:pt x="240029" y="0"/>
                  </a:lnTo>
                  <a:lnTo>
                    <a:pt x="1273302" y="0"/>
                  </a:lnTo>
                  <a:lnTo>
                    <a:pt x="1321683" y="4875"/>
                  </a:lnTo>
                  <a:lnTo>
                    <a:pt x="1366742" y="18859"/>
                  </a:lnTo>
                  <a:lnTo>
                    <a:pt x="1407515" y="40987"/>
                  </a:lnTo>
                  <a:lnTo>
                    <a:pt x="1443037" y="70294"/>
                  </a:lnTo>
                  <a:lnTo>
                    <a:pt x="1472344" y="105816"/>
                  </a:lnTo>
                  <a:lnTo>
                    <a:pt x="1494472" y="146589"/>
                  </a:lnTo>
                  <a:lnTo>
                    <a:pt x="1508456" y="191648"/>
                  </a:lnTo>
                  <a:lnTo>
                    <a:pt x="1513331" y="240029"/>
                  </a:lnTo>
                  <a:lnTo>
                    <a:pt x="1513331" y="1200149"/>
                  </a:lnTo>
                  <a:lnTo>
                    <a:pt x="1508456" y="1248536"/>
                  </a:lnTo>
                  <a:lnTo>
                    <a:pt x="1494472" y="1293610"/>
                  </a:lnTo>
                  <a:lnTo>
                    <a:pt x="1472344" y="1334403"/>
                  </a:lnTo>
                  <a:lnTo>
                    <a:pt x="1443037" y="1369948"/>
                  </a:lnTo>
                  <a:lnTo>
                    <a:pt x="1407515" y="1399279"/>
                  </a:lnTo>
                  <a:lnTo>
                    <a:pt x="1366742" y="1421427"/>
                  </a:lnTo>
                  <a:lnTo>
                    <a:pt x="1321683" y="1435425"/>
                  </a:lnTo>
                  <a:lnTo>
                    <a:pt x="1273302" y="1440306"/>
                  </a:lnTo>
                  <a:lnTo>
                    <a:pt x="240029" y="1440306"/>
                  </a:lnTo>
                  <a:lnTo>
                    <a:pt x="191648" y="1435425"/>
                  </a:lnTo>
                  <a:lnTo>
                    <a:pt x="146589" y="1421427"/>
                  </a:lnTo>
                  <a:lnTo>
                    <a:pt x="105816" y="1399279"/>
                  </a:lnTo>
                  <a:lnTo>
                    <a:pt x="70294" y="1369948"/>
                  </a:lnTo>
                  <a:lnTo>
                    <a:pt x="40987" y="1334403"/>
                  </a:lnTo>
                  <a:lnTo>
                    <a:pt x="18859" y="1293610"/>
                  </a:lnTo>
                  <a:lnTo>
                    <a:pt x="4875" y="1248536"/>
                  </a:lnTo>
                  <a:lnTo>
                    <a:pt x="0" y="1200149"/>
                  </a:lnTo>
                  <a:lnTo>
                    <a:pt x="0" y="240029"/>
                  </a:lnTo>
                  <a:close/>
                </a:path>
              </a:pathLst>
            </a:custGeom>
            <a:noFill/>
            <a:ln w="9525" cap="flat" cmpd="sng">
              <a:solidFill>
                <a:srgbClr val="006BB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8" name="Google Shape;408;p63"/>
          <p:cNvSpPr txBox="1"/>
          <p:nvPr/>
        </p:nvSpPr>
        <p:spPr>
          <a:xfrm>
            <a:off x="7490412" y="2448806"/>
            <a:ext cx="1232400" cy="6594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GB" sz="1400">
                <a:solidFill>
                  <a:srgbClr val="006BB5"/>
                </a:solidFill>
                <a:latin typeface="Calibri"/>
                <a:ea typeface="Calibri"/>
                <a:cs typeface="Calibri"/>
                <a:sym typeface="Calibri"/>
              </a:rPr>
              <a:t>Develop a</a:t>
            </a:r>
            <a:endParaRPr sz="1400">
              <a:solidFill>
                <a:schemeClr val="dk1"/>
              </a:solidFill>
              <a:latin typeface="Calibri"/>
              <a:ea typeface="Calibri"/>
              <a:cs typeface="Calibri"/>
              <a:sym typeface="Calibri"/>
            </a:endParaRPr>
          </a:p>
          <a:p>
            <a:pPr marL="12700" marR="0" lvl="0" indent="0" algn="l" rtl="0">
              <a:spcBef>
                <a:spcPts val="0"/>
              </a:spcBef>
              <a:spcAft>
                <a:spcPts val="0"/>
              </a:spcAft>
              <a:buNone/>
            </a:pPr>
            <a:r>
              <a:rPr lang="en-GB" sz="1400" b="1">
                <a:solidFill>
                  <a:srgbClr val="006BB5"/>
                </a:solidFill>
                <a:latin typeface="Calibri"/>
                <a:ea typeface="Calibri"/>
                <a:cs typeface="Calibri"/>
                <a:sym typeface="Calibri"/>
              </a:rPr>
              <a:t>MENTAL MODEL</a:t>
            </a:r>
            <a:endParaRPr sz="1400">
              <a:solidFill>
                <a:schemeClr val="dk1"/>
              </a:solidFill>
              <a:latin typeface="Calibri"/>
              <a:ea typeface="Calibri"/>
              <a:cs typeface="Calibri"/>
              <a:sym typeface="Calibri"/>
            </a:endParaRPr>
          </a:p>
          <a:p>
            <a:pPr marL="12700" marR="0" lvl="0" indent="0" algn="l" rtl="0">
              <a:spcBef>
                <a:spcPts val="0"/>
              </a:spcBef>
              <a:spcAft>
                <a:spcPts val="0"/>
              </a:spcAft>
              <a:buNone/>
            </a:pPr>
            <a:r>
              <a:rPr lang="en-GB" sz="1400">
                <a:solidFill>
                  <a:srgbClr val="006BB5"/>
                </a:solidFill>
                <a:latin typeface="Calibri"/>
                <a:ea typeface="Calibri"/>
                <a:cs typeface="Calibri"/>
                <a:sym typeface="Calibri"/>
              </a:rPr>
              <a:t>of expertise</a:t>
            </a:r>
            <a:endParaRPr sz="1400">
              <a:solidFill>
                <a:schemeClr val="dk1"/>
              </a:solidFill>
              <a:latin typeface="Calibri"/>
              <a:ea typeface="Calibri"/>
              <a:cs typeface="Calibri"/>
              <a:sym typeface="Calibri"/>
            </a:endParaRPr>
          </a:p>
        </p:txBody>
      </p:sp>
      <p:sp>
        <p:nvSpPr>
          <p:cNvPr id="409" name="Google Shape;409;p63"/>
          <p:cNvSpPr txBox="1"/>
          <p:nvPr/>
        </p:nvSpPr>
        <p:spPr>
          <a:xfrm>
            <a:off x="7364809" y="3388732"/>
            <a:ext cx="1140600" cy="18210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GB" sz="1100">
                <a:solidFill>
                  <a:srgbClr val="FFFFFF"/>
                </a:solidFill>
                <a:latin typeface="Calibri"/>
                <a:ea typeface="Calibri"/>
                <a:cs typeface="Calibri"/>
                <a:sym typeface="Calibri"/>
              </a:rPr>
              <a:t>Outcome of activity  </a:t>
            </a:r>
            <a:endParaRPr sz="1100">
              <a:solidFill>
                <a:schemeClr val="dk1"/>
              </a:solidFill>
              <a:latin typeface="Calibri"/>
              <a:ea typeface="Calibri"/>
              <a:cs typeface="Calibri"/>
              <a:sym typeface="Calibri"/>
            </a:endParaRPr>
          </a:p>
        </p:txBody>
      </p:sp>
      <p:grpSp>
        <p:nvGrpSpPr>
          <p:cNvPr id="410" name="Google Shape;410;p63"/>
          <p:cNvGrpSpPr/>
          <p:nvPr/>
        </p:nvGrpSpPr>
        <p:grpSpPr>
          <a:xfrm>
            <a:off x="2410259" y="1946013"/>
            <a:ext cx="5514658" cy="536486"/>
            <a:chOff x="2242794" y="1866264"/>
            <a:chExt cx="5514658" cy="536486"/>
          </a:xfrm>
        </p:grpSpPr>
        <p:sp>
          <p:nvSpPr>
            <p:cNvPr id="411" name="Google Shape;411;p63"/>
            <p:cNvSpPr/>
            <p:nvPr/>
          </p:nvSpPr>
          <p:spPr>
            <a:xfrm>
              <a:off x="2242794" y="1948725"/>
              <a:ext cx="2322195" cy="454025"/>
            </a:xfrm>
            <a:custGeom>
              <a:avLst/>
              <a:gdLst/>
              <a:ahLst/>
              <a:cxnLst/>
              <a:rect l="l" t="t" r="r" b="b"/>
              <a:pathLst>
                <a:path w="2322195" h="454025" extrusionOk="0">
                  <a:moveTo>
                    <a:pt x="355549" y="235470"/>
                  </a:moveTo>
                  <a:lnTo>
                    <a:pt x="354482" y="218135"/>
                  </a:lnTo>
                  <a:lnTo>
                    <a:pt x="351383" y="201510"/>
                  </a:lnTo>
                  <a:lnTo>
                    <a:pt x="346354" y="185635"/>
                  </a:lnTo>
                  <a:lnTo>
                    <a:pt x="339483" y="170573"/>
                  </a:lnTo>
                  <a:lnTo>
                    <a:pt x="313677" y="196418"/>
                  </a:lnTo>
                  <a:lnTo>
                    <a:pt x="317030" y="205663"/>
                  </a:lnTo>
                  <a:lnTo>
                    <a:pt x="319341" y="215290"/>
                  </a:lnTo>
                  <a:lnTo>
                    <a:pt x="320700" y="225247"/>
                  </a:lnTo>
                  <a:lnTo>
                    <a:pt x="321132" y="235470"/>
                  </a:lnTo>
                  <a:lnTo>
                    <a:pt x="312991" y="275602"/>
                  </a:lnTo>
                  <a:lnTo>
                    <a:pt x="290817" y="308470"/>
                  </a:lnTo>
                  <a:lnTo>
                    <a:pt x="258000" y="330669"/>
                  </a:lnTo>
                  <a:lnTo>
                    <a:pt x="217919" y="338836"/>
                  </a:lnTo>
                  <a:lnTo>
                    <a:pt x="177838" y="330669"/>
                  </a:lnTo>
                  <a:lnTo>
                    <a:pt x="145008" y="308470"/>
                  </a:lnTo>
                  <a:lnTo>
                    <a:pt x="122834" y="275602"/>
                  </a:lnTo>
                  <a:lnTo>
                    <a:pt x="114693" y="235470"/>
                  </a:lnTo>
                  <a:lnTo>
                    <a:pt x="122834" y="195326"/>
                  </a:lnTo>
                  <a:lnTo>
                    <a:pt x="145008" y="162458"/>
                  </a:lnTo>
                  <a:lnTo>
                    <a:pt x="177838" y="140258"/>
                  </a:lnTo>
                  <a:lnTo>
                    <a:pt x="217919" y="132092"/>
                  </a:lnTo>
                  <a:lnTo>
                    <a:pt x="228117" y="132613"/>
                  </a:lnTo>
                  <a:lnTo>
                    <a:pt x="238061" y="134112"/>
                  </a:lnTo>
                  <a:lnTo>
                    <a:pt x="247675" y="136461"/>
                  </a:lnTo>
                  <a:lnTo>
                    <a:pt x="256908" y="139560"/>
                  </a:lnTo>
                  <a:lnTo>
                    <a:pt x="282714" y="113715"/>
                  </a:lnTo>
                  <a:lnTo>
                    <a:pt x="267665" y="106845"/>
                  </a:lnTo>
                  <a:lnTo>
                    <a:pt x="251815" y="101803"/>
                  </a:lnTo>
                  <a:lnTo>
                    <a:pt x="235216" y="98704"/>
                  </a:lnTo>
                  <a:lnTo>
                    <a:pt x="217919" y="97637"/>
                  </a:lnTo>
                  <a:lnTo>
                    <a:pt x="174536" y="104698"/>
                  </a:lnTo>
                  <a:lnTo>
                    <a:pt x="136766" y="124320"/>
                  </a:lnTo>
                  <a:lnTo>
                    <a:pt x="106934" y="154203"/>
                  </a:lnTo>
                  <a:lnTo>
                    <a:pt x="87325" y="192024"/>
                  </a:lnTo>
                  <a:lnTo>
                    <a:pt x="80289" y="235470"/>
                  </a:lnTo>
                  <a:lnTo>
                    <a:pt x="87325" y="278904"/>
                  </a:lnTo>
                  <a:lnTo>
                    <a:pt x="106934" y="316725"/>
                  </a:lnTo>
                  <a:lnTo>
                    <a:pt x="136766" y="346608"/>
                  </a:lnTo>
                  <a:lnTo>
                    <a:pt x="174536" y="366229"/>
                  </a:lnTo>
                  <a:lnTo>
                    <a:pt x="217919" y="373291"/>
                  </a:lnTo>
                  <a:lnTo>
                    <a:pt x="261289" y="366229"/>
                  </a:lnTo>
                  <a:lnTo>
                    <a:pt x="299059" y="346608"/>
                  </a:lnTo>
                  <a:lnTo>
                    <a:pt x="328904" y="316725"/>
                  </a:lnTo>
                  <a:lnTo>
                    <a:pt x="348500" y="278904"/>
                  </a:lnTo>
                  <a:lnTo>
                    <a:pt x="355549" y="235470"/>
                  </a:lnTo>
                  <a:close/>
                </a:path>
                <a:path w="2322195" h="454025" extrusionOk="0">
                  <a:moveTo>
                    <a:pt x="435825" y="235470"/>
                  </a:moveTo>
                  <a:lnTo>
                    <a:pt x="434136" y="208026"/>
                  </a:lnTo>
                  <a:lnTo>
                    <a:pt x="429158" y="181775"/>
                  </a:lnTo>
                  <a:lnTo>
                    <a:pt x="421068" y="156806"/>
                  </a:lnTo>
                  <a:lnTo>
                    <a:pt x="410019" y="133248"/>
                  </a:lnTo>
                  <a:lnTo>
                    <a:pt x="406006" y="136690"/>
                  </a:lnTo>
                  <a:lnTo>
                    <a:pt x="398551" y="144729"/>
                  </a:lnTo>
                  <a:lnTo>
                    <a:pt x="375615" y="141859"/>
                  </a:lnTo>
                  <a:lnTo>
                    <a:pt x="386422" y="163271"/>
                  </a:lnTo>
                  <a:lnTo>
                    <a:pt x="394538" y="186080"/>
                  </a:lnTo>
                  <a:lnTo>
                    <a:pt x="399643" y="210185"/>
                  </a:lnTo>
                  <a:lnTo>
                    <a:pt x="401421" y="235470"/>
                  </a:lnTo>
                  <a:lnTo>
                    <a:pt x="394843" y="284175"/>
                  </a:lnTo>
                  <a:lnTo>
                    <a:pt x="376275" y="328028"/>
                  </a:lnTo>
                  <a:lnTo>
                    <a:pt x="347522" y="365252"/>
                  </a:lnTo>
                  <a:lnTo>
                    <a:pt x="310349" y="394042"/>
                  </a:lnTo>
                  <a:lnTo>
                    <a:pt x="266547" y="412635"/>
                  </a:lnTo>
                  <a:lnTo>
                    <a:pt x="217919" y="419227"/>
                  </a:lnTo>
                  <a:lnTo>
                    <a:pt x="169278" y="412635"/>
                  </a:lnTo>
                  <a:lnTo>
                    <a:pt x="125476" y="394042"/>
                  </a:lnTo>
                  <a:lnTo>
                    <a:pt x="88315" y="365252"/>
                  </a:lnTo>
                  <a:lnTo>
                    <a:pt x="59550" y="328028"/>
                  </a:lnTo>
                  <a:lnTo>
                    <a:pt x="40995" y="284175"/>
                  </a:lnTo>
                  <a:lnTo>
                    <a:pt x="34404" y="235470"/>
                  </a:lnTo>
                  <a:lnTo>
                    <a:pt x="40995" y="186753"/>
                  </a:lnTo>
                  <a:lnTo>
                    <a:pt x="59550" y="142900"/>
                  </a:lnTo>
                  <a:lnTo>
                    <a:pt x="88315" y="105676"/>
                  </a:lnTo>
                  <a:lnTo>
                    <a:pt x="125476" y="76885"/>
                  </a:lnTo>
                  <a:lnTo>
                    <a:pt x="169278" y="58293"/>
                  </a:lnTo>
                  <a:lnTo>
                    <a:pt x="217919" y="51701"/>
                  </a:lnTo>
                  <a:lnTo>
                    <a:pt x="242925" y="53403"/>
                  </a:lnTo>
                  <a:lnTo>
                    <a:pt x="267017" y="58381"/>
                  </a:lnTo>
                  <a:lnTo>
                    <a:pt x="289928" y="66484"/>
                  </a:lnTo>
                  <a:lnTo>
                    <a:pt x="311391" y="77546"/>
                  </a:lnTo>
                  <a:lnTo>
                    <a:pt x="308521" y="54571"/>
                  </a:lnTo>
                  <a:lnTo>
                    <a:pt x="271602" y="23837"/>
                  </a:lnTo>
                  <a:lnTo>
                    <a:pt x="217919" y="17233"/>
                  </a:lnTo>
                  <a:lnTo>
                    <a:pt x="167919" y="22987"/>
                  </a:lnTo>
                  <a:lnTo>
                    <a:pt x="122047" y="39408"/>
                  </a:lnTo>
                  <a:lnTo>
                    <a:pt x="81584" y="65151"/>
                  </a:lnTo>
                  <a:lnTo>
                    <a:pt x="47853" y="98945"/>
                  </a:lnTo>
                  <a:lnTo>
                    <a:pt x="22136" y="139458"/>
                  </a:lnTo>
                  <a:lnTo>
                    <a:pt x="5753" y="185407"/>
                  </a:lnTo>
                  <a:lnTo>
                    <a:pt x="0" y="235470"/>
                  </a:lnTo>
                  <a:lnTo>
                    <a:pt x="5753" y="285521"/>
                  </a:lnTo>
                  <a:lnTo>
                    <a:pt x="22136" y="331470"/>
                  </a:lnTo>
                  <a:lnTo>
                    <a:pt x="47853" y="371983"/>
                  </a:lnTo>
                  <a:lnTo>
                    <a:pt x="81584" y="405765"/>
                  </a:lnTo>
                  <a:lnTo>
                    <a:pt x="122047" y="431520"/>
                  </a:lnTo>
                  <a:lnTo>
                    <a:pt x="167919" y="447929"/>
                  </a:lnTo>
                  <a:lnTo>
                    <a:pt x="217919" y="453682"/>
                  </a:lnTo>
                  <a:lnTo>
                    <a:pt x="267906" y="447929"/>
                  </a:lnTo>
                  <a:lnTo>
                    <a:pt x="313778" y="431520"/>
                  </a:lnTo>
                  <a:lnTo>
                    <a:pt x="354241" y="405765"/>
                  </a:lnTo>
                  <a:lnTo>
                    <a:pt x="387972" y="371983"/>
                  </a:lnTo>
                  <a:lnTo>
                    <a:pt x="413689" y="331470"/>
                  </a:lnTo>
                  <a:lnTo>
                    <a:pt x="430072" y="285521"/>
                  </a:lnTo>
                  <a:lnTo>
                    <a:pt x="435825" y="235470"/>
                  </a:lnTo>
                  <a:close/>
                </a:path>
                <a:path w="2322195" h="454025" extrusionOk="0">
                  <a:moveTo>
                    <a:pt x="453034" y="57442"/>
                  </a:moveTo>
                  <a:lnTo>
                    <a:pt x="401421" y="51701"/>
                  </a:lnTo>
                  <a:lnTo>
                    <a:pt x="395693" y="0"/>
                  </a:lnTo>
                  <a:lnTo>
                    <a:pt x="332613" y="63182"/>
                  </a:lnTo>
                  <a:lnTo>
                    <a:pt x="336042" y="93052"/>
                  </a:lnTo>
                  <a:lnTo>
                    <a:pt x="244297" y="184924"/>
                  </a:lnTo>
                  <a:lnTo>
                    <a:pt x="238061" y="182156"/>
                  </a:lnTo>
                  <a:lnTo>
                    <a:pt x="231457" y="179971"/>
                  </a:lnTo>
                  <a:lnTo>
                    <a:pt x="224536" y="178549"/>
                  </a:lnTo>
                  <a:lnTo>
                    <a:pt x="217335" y="178041"/>
                  </a:lnTo>
                  <a:lnTo>
                    <a:pt x="195072" y="182575"/>
                  </a:lnTo>
                  <a:lnTo>
                    <a:pt x="176834" y="194906"/>
                  </a:lnTo>
                  <a:lnTo>
                    <a:pt x="164515" y="213169"/>
                  </a:lnTo>
                  <a:lnTo>
                    <a:pt x="159994" y="235470"/>
                  </a:lnTo>
                  <a:lnTo>
                    <a:pt x="164515" y="257759"/>
                  </a:lnTo>
                  <a:lnTo>
                    <a:pt x="176834" y="276021"/>
                  </a:lnTo>
                  <a:lnTo>
                    <a:pt x="195072" y="288353"/>
                  </a:lnTo>
                  <a:lnTo>
                    <a:pt x="217335" y="292887"/>
                  </a:lnTo>
                  <a:lnTo>
                    <a:pt x="239610" y="288353"/>
                  </a:lnTo>
                  <a:lnTo>
                    <a:pt x="257848" y="276021"/>
                  </a:lnTo>
                  <a:lnTo>
                    <a:pt x="270167" y="257759"/>
                  </a:lnTo>
                  <a:lnTo>
                    <a:pt x="274688" y="235470"/>
                  </a:lnTo>
                  <a:lnTo>
                    <a:pt x="274269" y="228346"/>
                  </a:lnTo>
                  <a:lnTo>
                    <a:pt x="273037" y="221615"/>
                  </a:lnTo>
                  <a:lnTo>
                    <a:pt x="271056" y="215188"/>
                  </a:lnTo>
                  <a:lnTo>
                    <a:pt x="268376" y="209054"/>
                  </a:lnTo>
                  <a:lnTo>
                    <a:pt x="360133" y="117170"/>
                  </a:lnTo>
                  <a:lnTo>
                    <a:pt x="389953" y="120611"/>
                  </a:lnTo>
                  <a:lnTo>
                    <a:pt x="453034" y="57442"/>
                  </a:lnTo>
                  <a:close/>
                </a:path>
                <a:path w="2322195" h="454025" extrusionOk="0">
                  <a:moveTo>
                    <a:pt x="2321699" y="221678"/>
                  </a:moveTo>
                  <a:lnTo>
                    <a:pt x="2319794" y="209372"/>
                  </a:lnTo>
                  <a:lnTo>
                    <a:pt x="2313432" y="198081"/>
                  </a:lnTo>
                  <a:lnTo>
                    <a:pt x="2290064" y="172173"/>
                  </a:lnTo>
                  <a:lnTo>
                    <a:pt x="2267343" y="149809"/>
                  </a:lnTo>
                  <a:lnTo>
                    <a:pt x="2267343" y="219570"/>
                  </a:lnTo>
                  <a:lnTo>
                    <a:pt x="2240432" y="244246"/>
                  </a:lnTo>
                  <a:lnTo>
                    <a:pt x="2206460" y="271449"/>
                  </a:lnTo>
                  <a:lnTo>
                    <a:pt x="2166429" y="298221"/>
                  </a:lnTo>
                  <a:lnTo>
                    <a:pt x="2121370" y="321602"/>
                  </a:lnTo>
                  <a:lnTo>
                    <a:pt x="2150478" y="283146"/>
                  </a:lnTo>
                  <a:lnTo>
                    <a:pt x="2165794" y="239077"/>
                  </a:lnTo>
                  <a:lnTo>
                    <a:pt x="2167166" y="192836"/>
                  </a:lnTo>
                  <a:lnTo>
                    <a:pt x="2154466" y="147853"/>
                  </a:lnTo>
                  <a:lnTo>
                    <a:pt x="2137499" y="122478"/>
                  </a:lnTo>
                  <a:lnTo>
                    <a:pt x="2137499" y="211124"/>
                  </a:lnTo>
                  <a:lnTo>
                    <a:pt x="2127808" y="258787"/>
                  </a:lnTo>
                  <a:lnTo>
                    <a:pt x="2101392" y="297827"/>
                  </a:lnTo>
                  <a:lnTo>
                    <a:pt x="2062302" y="324192"/>
                  </a:lnTo>
                  <a:lnTo>
                    <a:pt x="2014575" y="333883"/>
                  </a:lnTo>
                  <a:lnTo>
                    <a:pt x="1966849" y="324192"/>
                  </a:lnTo>
                  <a:lnTo>
                    <a:pt x="1963013" y="321602"/>
                  </a:lnTo>
                  <a:lnTo>
                    <a:pt x="1927758" y="297827"/>
                  </a:lnTo>
                  <a:lnTo>
                    <a:pt x="1907781" y="268300"/>
                  </a:lnTo>
                  <a:lnTo>
                    <a:pt x="1907781" y="321602"/>
                  </a:lnTo>
                  <a:lnTo>
                    <a:pt x="1862607" y="298221"/>
                  </a:lnTo>
                  <a:lnTo>
                    <a:pt x="1822411" y="271449"/>
                  </a:lnTo>
                  <a:lnTo>
                    <a:pt x="1788401" y="244246"/>
                  </a:lnTo>
                  <a:lnTo>
                    <a:pt x="1761807" y="219570"/>
                  </a:lnTo>
                  <a:lnTo>
                    <a:pt x="1775358" y="204876"/>
                  </a:lnTo>
                  <a:lnTo>
                    <a:pt x="1804162" y="176949"/>
                  </a:lnTo>
                  <a:lnTo>
                    <a:pt x="1838744" y="148018"/>
                  </a:lnTo>
                  <a:lnTo>
                    <a:pt x="1879396" y="120396"/>
                  </a:lnTo>
                  <a:lnTo>
                    <a:pt x="1900872" y="108318"/>
                  </a:lnTo>
                  <a:lnTo>
                    <a:pt x="1874304" y="148539"/>
                  </a:lnTo>
                  <a:lnTo>
                    <a:pt x="1861820" y="193332"/>
                  </a:lnTo>
                  <a:lnTo>
                    <a:pt x="1863305" y="239344"/>
                  </a:lnTo>
                  <a:lnTo>
                    <a:pt x="1878672" y="283222"/>
                  </a:lnTo>
                  <a:lnTo>
                    <a:pt x="1907781" y="321602"/>
                  </a:lnTo>
                  <a:lnTo>
                    <a:pt x="1907781" y="268300"/>
                  </a:lnTo>
                  <a:lnTo>
                    <a:pt x="1901355" y="258787"/>
                  </a:lnTo>
                  <a:lnTo>
                    <a:pt x="1891652" y="211124"/>
                  </a:lnTo>
                  <a:lnTo>
                    <a:pt x="1901355" y="163461"/>
                  </a:lnTo>
                  <a:lnTo>
                    <a:pt x="1927758" y="124421"/>
                  </a:lnTo>
                  <a:lnTo>
                    <a:pt x="1966849" y="98056"/>
                  </a:lnTo>
                  <a:lnTo>
                    <a:pt x="2014575" y="88366"/>
                  </a:lnTo>
                  <a:lnTo>
                    <a:pt x="2062302" y="98056"/>
                  </a:lnTo>
                  <a:lnTo>
                    <a:pt x="2101392" y="124421"/>
                  </a:lnTo>
                  <a:lnTo>
                    <a:pt x="2127808" y="163461"/>
                  </a:lnTo>
                  <a:lnTo>
                    <a:pt x="2137499" y="211124"/>
                  </a:lnTo>
                  <a:lnTo>
                    <a:pt x="2137499" y="122478"/>
                  </a:lnTo>
                  <a:lnTo>
                    <a:pt x="2209241" y="163271"/>
                  </a:lnTo>
                  <a:lnTo>
                    <a:pt x="2241715" y="192887"/>
                  </a:lnTo>
                  <a:lnTo>
                    <a:pt x="2267343" y="219570"/>
                  </a:lnTo>
                  <a:lnTo>
                    <a:pt x="2267343" y="149809"/>
                  </a:lnTo>
                  <a:lnTo>
                    <a:pt x="2258758" y="141351"/>
                  </a:lnTo>
                  <a:lnTo>
                    <a:pt x="2220404" y="108839"/>
                  </a:lnTo>
                  <a:lnTo>
                    <a:pt x="2218550" y="107543"/>
                  </a:lnTo>
                  <a:lnTo>
                    <a:pt x="2190966" y="88366"/>
                  </a:lnTo>
                  <a:lnTo>
                    <a:pt x="2175916" y="77901"/>
                  </a:lnTo>
                  <a:lnTo>
                    <a:pt x="2126170" y="51777"/>
                  </a:lnTo>
                  <a:lnTo>
                    <a:pt x="2072093" y="33731"/>
                  </a:lnTo>
                  <a:lnTo>
                    <a:pt x="2014575" y="26987"/>
                  </a:lnTo>
                  <a:lnTo>
                    <a:pt x="1957057" y="33731"/>
                  </a:lnTo>
                  <a:lnTo>
                    <a:pt x="1902980" y="51777"/>
                  </a:lnTo>
                  <a:lnTo>
                    <a:pt x="1853247" y="77901"/>
                  </a:lnTo>
                  <a:lnTo>
                    <a:pt x="1808746" y="108839"/>
                  </a:lnTo>
                  <a:lnTo>
                    <a:pt x="1770392" y="141351"/>
                  </a:lnTo>
                  <a:lnTo>
                    <a:pt x="1739087" y="172173"/>
                  </a:lnTo>
                  <a:lnTo>
                    <a:pt x="1709369" y="209270"/>
                  </a:lnTo>
                  <a:lnTo>
                    <a:pt x="1707553" y="221386"/>
                  </a:lnTo>
                  <a:lnTo>
                    <a:pt x="1710207" y="233362"/>
                  </a:lnTo>
                  <a:lnTo>
                    <a:pt x="1740852" y="267462"/>
                  </a:lnTo>
                  <a:lnTo>
                    <a:pt x="1772234" y="294881"/>
                  </a:lnTo>
                  <a:lnTo>
                    <a:pt x="1810486" y="323570"/>
                  </a:lnTo>
                  <a:lnTo>
                    <a:pt x="1854733" y="350748"/>
                  </a:lnTo>
                  <a:lnTo>
                    <a:pt x="1904098" y="373621"/>
                  </a:lnTo>
                  <a:lnTo>
                    <a:pt x="1957666" y="389382"/>
                  </a:lnTo>
                  <a:lnTo>
                    <a:pt x="2014575" y="395262"/>
                  </a:lnTo>
                  <a:lnTo>
                    <a:pt x="2071484" y="389382"/>
                  </a:lnTo>
                  <a:lnTo>
                    <a:pt x="2125078" y="373621"/>
                  </a:lnTo>
                  <a:lnTo>
                    <a:pt x="2174481" y="350748"/>
                  </a:lnTo>
                  <a:lnTo>
                    <a:pt x="2218817" y="323570"/>
                  </a:lnTo>
                  <a:lnTo>
                    <a:pt x="2221446" y="321602"/>
                  </a:lnTo>
                  <a:lnTo>
                    <a:pt x="2257196" y="294881"/>
                  </a:lnTo>
                  <a:lnTo>
                    <a:pt x="2288781" y="267462"/>
                  </a:lnTo>
                  <a:lnTo>
                    <a:pt x="2312670" y="244119"/>
                  </a:lnTo>
                  <a:lnTo>
                    <a:pt x="2319274" y="233692"/>
                  </a:lnTo>
                  <a:lnTo>
                    <a:pt x="2321699" y="221678"/>
                  </a:lnTo>
                  <a:close/>
                </a:path>
              </a:pathLst>
            </a:custGeom>
            <a:solidFill>
              <a:srgbClr val="006B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2" name="Google Shape;412;p63"/>
            <p:cNvPicPr preferRelativeResize="0"/>
            <p:nvPr/>
          </p:nvPicPr>
          <p:blipFill rotWithShape="1">
            <a:blip r:embed="rId4">
              <a:alphaModFix/>
            </a:blip>
            <a:srcRect/>
            <a:stretch/>
          </p:blipFill>
          <p:spPr>
            <a:xfrm>
              <a:off x="4180550" y="2083120"/>
              <a:ext cx="153657" cy="153449"/>
            </a:xfrm>
            <a:prstGeom prst="rect">
              <a:avLst/>
            </a:prstGeom>
            <a:noFill/>
            <a:ln>
              <a:noFill/>
            </a:ln>
          </p:spPr>
        </p:pic>
        <p:sp>
          <p:nvSpPr>
            <p:cNvPr id="413" name="Google Shape;413;p63"/>
            <p:cNvSpPr/>
            <p:nvPr/>
          </p:nvSpPr>
          <p:spPr>
            <a:xfrm>
              <a:off x="5649887" y="1866264"/>
              <a:ext cx="2107565" cy="499110"/>
            </a:xfrm>
            <a:custGeom>
              <a:avLst/>
              <a:gdLst/>
              <a:ahLst/>
              <a:cxnLst/>
              <a:rect l="l" t="t" r="r" b="b"/>
              <a:pathLst>
                <a:path w="2107565" h="499110" extrusionOk="0">
                  <a:moveTo>
                    <a:pt x="62458" y="378942"/>
                  </a:moveTo>
                  <a:lnTo>
                    <a:pt x="29133" y="318820"/>
                  </a:lnTo>
                  <a:lnTo>
                    <a:pt x="13627" y="311111"/>
                  </a:lnTo>
                  <a:lnTo>
                    <a:pt x="7721" y="313093"/>
                  </a:lnTo>
                  <a:lnTo>
                    <a:pt x="3060" y="317195"/>
                  </a:lnTo>
                  <a:lnTo>
                    <a:pt x="419" y="322592"/>
                  </a:lnTo>
                  <a:lnTo>
                    <a:pt x="0" y="328574"/>
                  </a:lnTo>
                  <a:lnTo>
                    <a:pt x="1981" y="334467"/>
                  </a:lnTo>
                  <a:lnTo>
                    <a:pt x="33312" y="388683"/>
                  </a:lnTo>
                  <a:lnTo>
                    <a:pt x="37414" y="393344"/>
                  </a:lnTo>
                  <a:lnTo>
                    <a:pt x="42824" y="395986"/>
                  </a:lnTo>
                  <a:lnTo>
                    <a:pt x="48818" y="396405"/>
                  </a:lnTo>
                  <a:lnTo>
                    <a:pt x="54711" y="394423"/>
                  </a:lnTo>
                  <a:lnTo>
                    <a:pt x="59385" y="390321"/>
                  </a:lnTo>
                  <a:lnTo>
                    <a:pt x="62026" y="384924"/>
                  </a:lnTo>
                  <a:lnTo>
                    <a:pt x="62458" y="378942"/>
                  </a:lnTo>
                  <a:close/>
                </a:path>
                <a:path w="2107565" h="499110" extrusionOk="0">
                  <a:moveTo>
                    <a:pt x="407123" y="38379"/>
                  </a:moveTo>
                  <a:lnTo>
                    <a:pt x="382854" y="31584"/>
                  </a:lnTo>
                  <a:lnTo>
                    <a:pt x="363410" y="100888"/>
                  </a:lnTo>
                  <a:lnTo>
                    <a:pt x="387680" y="107683"/>
                  </a:lnTo>
                  <a:lnTo>
                    <a:pt x="407123" y="38379"/>
                  </a:lnTo>
                  <a:close/>
                </a:path>
                <a:path w="2107565" h="499110" extrusionOk="0">
                  <a:moveTo>
                    <a:pt x="413702" y="277050"/>
                  </a:moveTo>
                  <a:lnTo>
                    <a:pt x="411200" y="270725"/>
                  </a:lnTo>
                  <a:lnTo>
                    <a:pt x="410972" y="270268"/>
                  </a:lnTo>
                  <a:lnTo>
                    <a:pt x="410730" y="269824"/>
                  </a:lnTo>
                  <a:lnTo>
                    <a:pt x="293801" y="67551"/>
                  </a:lnTo>
                  <a:lnTo>
                    <a:pt x="290817" y="62636"/>
                  </a:lnTo>
                  <a:lnTo>
                    <a:pt x="284403" y="61048"/>
                  </a:lnTo>
                  <a:lnTo>
                    <a:pt x="278803" y="64439"/>
                  </a:lnTo>
                  <a:lnTo>
                    <a:pt x="278180" y="64922"/>
                  </a:lnTo>
                  <a:lnTo>
                    <a:pt x="263017" y="79540"/>
                  </a:lnTo>
                  <a:lnTo>
                    <a:pt x="263017" y="325602"/>
                  </a:lnTo>
                  <a:lnTo>
                    <a:pt x="258305" y="350621"/>
                  </a:lnTo>
                  <a:lnTo>
                    <a:pt x="185737" y="371475"/>
                  </a:lnTo>
                  <a:lnTo>
                    <a:pt x="174726" y="359486"/>
                  </a:lnTo>
                  <a:lnTo>
                    <a:pt x="168516" y="352704"/>
                  </a:lnTo>
                  <a:lnTo>
                    <a:pt x="263017" y="325602"/>
                  </a:lnTo>
                  <a:lnTo>
                    <a:pt x="263017" y="79540"/>
                  </a:lnTo>
                  <a:lnTo>
                    <a:pt x="39573" y="294843"/>
                  </a:lnTo>
                  <a:lnTo>
                    <a:pt x="86550" y="376174"/>
                  </a:lnTo>
                  <a:lnTo>
                    <a:pt x="146062" y="359486"/>
                  </a:lnTo>
                  <a:lnTo>
                    <a:pt x="176657" y="392455"/>
                  </a:lnTo>
                  <a:lnTo>
                    <a:pt x="182664" y="394246"/>
                  </a:lnTo>
                  <a:lnTo>
                    <a:pt x="188341" y="392849"/>
                  </a:lnTo>
                  <a:lnTo>
                    <a:pt x="263499" y="371475"/>
                  </a:lnTo>
                  <a:lnTo>
                    <a:pt x="267169" y="370433"/>
                  </a:lnTo>
                  <a:lnTo>
                    <a:pt x="268211" y="369912"/>
                  </a:lnTo>
                  <a:lnTo>
                    <a:pt x="269786" y="369392"/>
                  </a:lnTo>
                  <a:lnTo>
                    <a:pt x="270827" y="368871"/>
                  </a:lnTo>
                  <a:lnTo>
                    <a:pt x="274675" y="366649"/>
                  </a:lnTo>
                  <a:lnTo>
                    <a:pt x="277355" y="362826"/>
                  </a:lnTo>
                  <a:lnTo>
                    <a:pt x="278130" y="358444"/>
                  </a:lnTo>
                  <a:lnTo>
                    <a:pt x="284353" y="325602"/>
                  </a:lnTo>
                  <a:lnTo>
                    <a:pt x="285445" y="319862"/>
                  </a:lnTo>
                  <a:lnTo>
                    <a:pt x="404990" y="285978"/>
                  </a:lnTo>
                  <a:lnTo>
                    <a:pt x="410845" y="283667"/>
                  </a:lnTo>
                  <a:lnTo>
                    <a:pt x="413702" y="277050"/>
                  </a:lnTo>
                  <a:close/>
                </a:path>
                <a:path w="2107565" h="499110" extrusionOk="0">
                  <a:moveTo>
                    <a:pt x="479437" y="109499"/>
                  </a:moveTo>
                  <a:lnTo>
                    <a:pt x="467042" y="87566"/>
                  </a:lnTo>
                  <a:lnTo>
                    <a:pt x="404241" y="122859"/>
                  </a:lnTo>
                  <a:lnTo>
                    <a:pt x="416598" y="144792"/>
                  </a:lnTo>
                  <a:lnTo>
                    <a:pt x="479437" y="109499"/>
                  </a:lnTo>
                  <a:close/>
                </a:path>
                <a:path w="2107565" h="499110" extrusionOk="0">
                  <a:moveTo>
                    <a:pt x="491032" y="186105"/>
                  </a:moveTo>
                  <a:lnTo>
                    <a:pt x="421627" y="166700"/>
                  </a:lnTo>
                  <a:lnTo>
                    <a:pt x="414845" y="190931"/>
                  </a:lnTo>
                  <a:lnTo>
                    <a:pt x="484263" y="210337"/>
                  </a:lnTo>
                  <a:lnTo>
                    <a:pt x="491032" y="186105"/>
                  </a:lnTo>
                  <a:close/>
                </a:path>
                <a:path w="2107565" h="499110" extrusionOk="0">
                  <a:moveTo>
                    <a:pt x="1839163" y="238633"/>
                  </a:moveTo>
                  <a:lnTo>
                    <a:pt x="1837118" y="228536"/>
                  </a:lnTo>
                  <a:lnTo>
                    <a:pt x="1831543" y="220281"/>
                  </a:lnTo>
                  <a:lnTo>
                    <a:pt x="1823275" y="214718"/>
                  </a:lnTo>
                  <a:lnTo>
                    <a:pt x="1813153" y="212674"/>
                  </a:lnTo>
                  <a:lnTo>
                    <a:pt x="1803044" y="214718"/>
                  </a:lnTo>
                  <a:lnTo>
                    <a:pt x="1794776" y="220281"/>
                  </a:lnTo>
                  <a:lnTo>
                    <a:pt x="1789201" y="228536"/>
                  </a:lnTo>
                  <a:lnTo>
                    <a:pt x="1787156" y="238633"/>
                  </a:lnTo>
                  <a:lnTo>
                    <a:pt x="1789201" y="248742"/>
                  </a:lnTo>
                  <a:lnTo>
                    <a:pt x="1794776" y="256997"/>
                  </a:lnTo>
                  <a:lnTo>
                    <a:pt x="1803044" y="262559"/>
                  </a:lnTo>
                  <a:lnTo>
                    <a:pt x="1813153" y="264604"/>
                  </a:lnTo>
                  <a:lnTo>
                    <a:pt x="1823275" y="262559"/>
                  </a:lnTo>
                  <a:lnTo>
                    <a:pt x="1831543" y="256997"/>
                  </a:lnTo>
                  <a:lnTo>
                    <a:pt x="1837118" y="248742"/>
                  </a:lnTo>
                  <a:lnTo>
                    <a:pt x="1839163" y="238633"/>
                  </a:lnTo>
                  <a:close/>
                </a:path>
                <a:path w="2107565" h="499110" extrusionOk="0">
                  <a:moveTo>
                    <a:pt x="1917153" y="113144"/>
                  </a:moveTo>
                  <a:lnTo>
                    <a:pt x="1915096" y="103085"/>
                  </a:lnTo>
                  <a:lnTo>
                    <a:pt x="1909495" y="94830"/>
                  </a:lnTo>
                  <a:lnTo>
                    <a:pt x="1901228" y="89242"/>
                  </a:lnTo>
                  <a:lnTo>
                    <a:pt x="1891157" y="87185"/>
                  </a:lnTo>
                  <a:lnTo>
                    <a:pt x="1881085" y="89242"/>
                  </a:lnTo>
                  <a:lnTo>
                    <a:pt x="1872818" y="94830"/>
                  </a:lnTo>
                  <a:lnTo>
                    <a:pt x="1867217" y="103085"/>
                  </a:lnTo>
                  <a:lnTo>
                    <a:pt x="1865160" y="113144"/>
                  </a:lnTo>
                  <a:lnTo>
                    <a:pt x="1867217" y="123202"/>
                  </a:lnTo>
                  <a:lnTo>
                    <a:pt x="1872818" y="131457"/>
                  </a:lnTo>
                  <a:lnTo>
                    <a:pt x="1881085" y="137045"/>
                  </a:lnTo>
                  <a:lnTo>
                    <a:pt x="1891157" y="139103"/>
                  </a:lnTo>
                  <a:lnTo>
                    <a:pt x="1901228" y="137045"/>
                  </a:lnTo>
                  <a:lnTo>
                    <a:pt x="1909495" y="131457"/>
                  </a:lnTo>
                  <a:lnTo>
                    <a:pt x="1915096" y="123202"/>
                  </a:lnTo>
                  <a:lnTo>
                    <a:pt x="1917153" y="113144"/>
                  </a:lnTo>
                  <a:close/>
                </a:path>
                <a:path w="2107565" h="499110" extrusionOk="0">
                  <a:moveTo>
                    <a:pt x="2107120" y="286321"/>
                  </a:moveTo>
                  <a:lnTo>
                    <a:pt x="2101011" y="270167"/>
                  </a:lnTo>
                  <a:lnTo>
                    <a:pt x="2058301" y="195986"/>
                  </a:lnTo>
                  <a:lnTo>
                    <a:pt x="2058174" y="191655"/>
                  </a:lnTo>
                  <a:lnTo>
                    <a:pt x="2053386" y="143078"/>
                  </a:lnTo>
                  <a:lnTo>
                    <a:pt x="2035784" y="97142"/>
                  </a:lnTo>
                  <a:lnTo>
                    <a:pt x="2006676" y="57353"/>
                  </a:lnTo>
                  <a:lnTo>
                    <a:pt x="2002205" y="53797"/>
                  </a:lnTo>
                  <a:lnTo>
                    <a:pt x="1983587" y="38950"/>
                  </a:lnTo>
                  <a:lnTo>
                    <a:pt x="1967293" y="25958"/>
                  </a:lnTo>
                  <a:lnTo>
                    <a:pt x="1964817" y="24917"/>
                  </a:lnTo>
                  <a:lnTo>
                    <a:pt x="1964817" y="103251"/>
                  </a:lnTo>
                  <a:lnTo>
                    <a:pt x="1964817" y="121793"/>
                  </a:lnTo>
                  <a:lnTo>
                    <a:pt x="1949348" y="129222"/>
                  </a:lnTo>
                  <a:lnTo>
                    <a:pt x="1948103" y="134162"/>
                  </a:lnTo>
                  <a:lnTo>
                    <a:pt x="1943150" y="142824"/>
                  </a:lnTo>
                  <a:lnTo>
                    <a:pt x="1948726" y="158889"/>
                  </a:lnTo>
                  <a:lnTo>
                    <a:pt x="1936343" y="171259"/>
                  </a:lnTo>
                  <a:lnTo>
                    <a:pt x="1920252" y="165696"/>
                  </a:lnTo>
                  <a:lnTo>
                    <a:pt x="1915922" y="168160"/>
                  </a:lnTo>
                  <a:lnTo>
                    <a:pt x="1911591" y="170014"/>
                  </a:lnTo>
                  <a:lnTo>
                    <a:pt x="1906638" y="171259"/>
                  </a:lnTo>
                  <a:lnTo>
                    <a:pt x="1899208" y="186093"/>
                  </a:lnTo>
                  <a:lnTo>
                    <a:pt x="1887448" y="186093"/>
                  </a:lnTo>
                  <a:lnTo>
                    <a:pt x="1887448" y="228752"/>
                  </a:lnTo>
                  <a:lnTo>
                    <a:pt x="1886826" y="247294"/>
                  </a:lnTo>
                  <a:lnTo>
                    <a:pt x="1871345" y="254711"/>
                  </a:lnTo>
                  <a:lnTo>
                    <a:pt x="1870113" y="259651"/>
                  </a:lnTo>
                  <a:lnTo>
                    <a:pt x="1868258" y="263982"/>
                  </a:lnTo>
                  <a:lnTo>
                    <a:pt x="1865782" y="268312"/>
                  </a:lnTo>
                  <a:lnTo>
                    <a:pt x="1870735" y="284378"/>
                  </a:lnTo>
                  <a:lnTo>
                    <a:pt x="1858352" y="296748"/>
                  </a:lnTo>
                  <a:lnTo>
                    <a:pt x="1842249" y="291185"/>
                  </a:lnTo>
                  <a:lnTo>
                    <a:pt x="1837918" y="293662"/>
                  </a:lnTo>
                  <a:lnTo>
                    <a:pt x="1833587" y="295516"/>
                  </a:lnTo>
                  <a:lnTo>
                    <a:pt x="1828634" y="296748"/>
                  </a:lnTo>
                  <a:lnTo>
                    <a:pt x="1821827" y="311581"/>
                  </a:lnTo>
                  <a:lnTo>
                    <a:pt x="1804492" y="311581"/>
                  </a:lnTo>
                  <a:lnTo>
                    <a:pt x="1797062" y="296125"/>
                  </a:lnTo>
                  <a:lnTo>
                    <a:pt x="1794586" y="295516"/>
                  </a:lnTo>
                  <a:lnTo>
                    <a:pt x="1792109" y="294894"/>
                  </a:lnTo>
                  <a:lnTo>
                    <a:pt x="1787779" y="293039"/>
                  </a:lnTo>
                  <a:lnTo>
                    <a:pt x="1783448" y="290563"/>
                  </a:lnTo>
                  <a:lnTo>
                    <a:pt x="1767344" y="295516"/>
                  </a:lnTo>
                  <a:lnTo>
                    <a:pt x="1754974" y="283146"/>
                  </a:lnTo>
                  <a:lnTo>
                    <a:pt x="1760537" y="267068"/>
                  </a:lnTo>
                  <a:lnTo>
                    <a:pt x="1758061" y="262750"/>
                  </a:lnTo>
                  <a:lnTo>
                    <a:pt x="1756206" y="258419"/>
                  </a:lnTo>
                  <a:lnTo>
                    <a:pt x="1754974" y="253479"/>
                  </a:lnTo>
                  <a:lnTo>
                    <a:pt x="1739493" y="246049"/>
                  </a:lnTo>
                  <a:lnTo>
                    <a:pt x="1739493" y="228752"/>
                  </a:lnTo>
                  <a:lnTo>
                    <a:pt x="1754974" y="221322"/>
                  </a:lnTo>
                  <a:lnTo>
                    <a:pt x="1756206" y="216382"/>
                  </a:lnTo>
                  <a:lnTo>
                    <a:pt x="1758061" y="212051"/>
                  </a:lnTo>
                  <a:lnTo>
                    <a:pt x="1760537" y="207733"/>
                  </a:lnTo>
                  <a:lnTo>
                    <a:pt x="1754974" y="191655"/>
                  </a:lnTo>
                  <a:lnTo>
                    <a:pt x="1767344" y="179285"/>
                  </a:lnTo>
                  <a:lnTo>
                    <a:pt x="1783448" y="184861"/>
                  </a:lnTo>
                  <a:lnTo>
                    <a:pt x="1787779" y="182384"/>
                  </a:lnTo>
                  <a:lnTo>
                    <a:pt x="1792109" y="180530"/>
                  </a:lnTo>
                  <a:lnTo>
                    <a:pt x="1797062" y="179285"/>
                  </a:lnTo>
                  <a:lnTo>
                    <a:pt x="1804492" y="163842"/>
                  </a:lnTo>
                  <a:lnTo>
                    <a:pt x="1822450" y="163842"/>
                  </a:lnTo>
                  <a:lnTo>
                    <a:pt x="1829866" y="179285"/>
                  </a:lnTo>
                  <a:lnTo>
                    <a:pt x="1834819" y="180530"/>
                  </a:lnTo>
                  <a:lnTo>
                    <a:pt x="1839163" y="182384"/>
                  </a:lnTo>
                  <a:lnTo>
                    <a:pt x="1843493" y="184861"/>
                  </a:lnTo>
                  <a:lnTo>
                    <a:pt x="1859584" y="179285"/>
                  </a:lnTo>
                  <a:lnTo>
                    <a:pt x="1871967" y="191655"/>
                  </a:lnTo>
                  <a:lnTo>
                    <a:pt x="1866392" y="207733"/>
                  </a:lnTo>
                  <a:lnTo>
                    <a:pt x="1868868" y="212051"/>
                  </a:lnTo>
                  <a:lnTo>
                    <a:pt x="1870735" y="216382"/>
                  </a:lnTo>
                  <a:lnTo>
                    <a:pt x="1871967" y="221322"/>
                  </a:lnTo>
                  <a:lnTo>
                    <a:pt x="1887448" y="228752"/>
                  </a:lnTo>
                  <a:lnTo>
                    <a:pt x="1887448" y="186093"/>
                  </a:lnTo>
                  <a:lnTo>
                    <a:pt x="1881873" y="186093"/>
                  </a:lnTo>
                  <a:lnTo>
                    <a:pt x="1878609" y="179285"/>
                  </a:lnTo>
                  <a:lnTo>
                    <a:pt x="1874443" y="170637"/>
                  </a:lnTo>
                  <a:lnTo>
                    <a:pt x="1869490" y="169405"/>
                  </a:lnTo>
                  <a:lnTo>
                    <a:pt x="1865160" y="167551"/>
                  </a:lnTo>
                  <a:lnTo>
                    <a:pt x="1860829" y="165074"/>
                  </a:lnTo>
                  <a:lnTo>
                    <a:pt x="1844725" y="170637"/>
                  </a:lnTo>
                  <a:lnTo>
                    <a:pt x="1837918" y="163842"/>
                  </a:lnTo>
                  <a:lnTo>
                    <a:pt x="1832343" y="158267"/>
                  </a:lnTo>
                  <a:lnTo>
                    <a:pt x="1837918" y="142201"/>
                  </a:lnTo>
                  <a:lnTo>
                    <a:pt x="1835442" y="137871"/>
                  </a:lnTo>
                  <a:lnTo>
                    <a:pt x="1833587" y="133540"/>
                  </a:lnTo>
                  <a:lnTo>
                    <a:pt x="1832343" y="128600"/>
                  </a:lnTo>
                  <a:lnTo>
                    <a:pt x="1816874" y="121183"/>
                  </a:lnTo>
                  <a:lnTo>
                    <a:pt x="1816874" y="103873"/>
                  </a:lnTo>
                  <a:lnTo>
                    <a:pt x="1832343" y="96456"/>
                  </a:lnTo>
                  <a:lnTo>
                    <a:pt x="1833587" y="91503"/>
                  </a:lnTo>
                  <a:lnTo>
                    <a:pt x="1835442" y="87185"/>
                  </a:lnTo>
                  <a:lnTo>
                    <a:pt x="1837918" y="82854"/>
                  </a:lnTo>
                  <a:lnTo>
                    <a:pt x="1832965" y="66776"/>
                  </a:lnTo>
                  <a:lnTo>
                    <a:pt x="1845348" y="54419"/>
                  </a:lnTo>
                  <a:lnTo>
                    <a:pt x="1861439" y="59982"/>
                  </a:lnTo>
                  <a:lnTo>
                    <a:pt x="1865782" y="57505"/>
                  </a:lnTo>
                  <a:lnTo>
                    <a:pt x="1870113" y="55651"/>
                  </a:lnTo>
                  <a:lnTo>
                    <a:pt x="1875066" y="54419"/>
                  </a:lnTo>
                  <a:lnTo>
                    <a:pt x="1882495" y="38950"/>
                  </a:lnTo>
                  <a:lnTo>
                    <a:pt x="1899818" y="38950"/>
                  </a:lnTo>
                  <a:lnTo>
                    <a:pt x="1907247" y="53797"/>
                  </a:lnTo>
                  <a:lnTo>
                    <a:pt x="1912200" y="55029"/>
                  </a:lnTo>
                  <a:lnTo>
                    <a:pt x="1916531" y="56883"/>
                  </a:lnTo>
                  <a:lnTo>
                    <a:pt x="1920875" y="59359"/>
                  </a:lnTo>
                  <a:lnTo>
                    <a:pt x="1936965" y="53797"/>
                  </a:lnTo>
                  <a:lnTo>
                    <a:pt x="1949348" y="66167"/>
                  </a:lnTo>
                  <a:lnTo>
                    <a:pt x="1943773" y="82232"/>
                  </a:lnTo>
                  <a:lnTo>
                    <a:pt x="1946249" y="86563"/>
                  </a:lnTo>
                  <a:lnTo>
                    <a:pt x="1948103" y="90893"/>
                  </a:lnTo>
                  <a:lnTo>
                    <a:pt x="1949348" y="95834"/>
                  </a:lnTo>
                  <a:lnTo>
                    <a:pt x="1964817" y="103251"/>
                  </a:lnTo>
                  <a:lnTo>
                    <a:pt x="1964817" y="24917"/>
                  </a:lnTo>
                  <a:lnTo>
                    <a:pt x="1921065" y="6489"/>
                  </a:lnTo>
                  <a:lnTo>
                    <a:pt x="1872272" y="0"/>
                  </a:lnTo>
                  <a:lnTo>
                    <a:pt x="1823491" y="6489"/>
                  </a:lnTo>
                  <a:lnTo>
                    <a:pt x="1777250" y="25958"/>
                  </a:lnTo>
                  <a:lnTo>
                    <a:pt x="1737880" y="57099"/>
                  </a:lnTo>
                  <a:lnTo>
                    <a:pt x="1708772" y="96913"/>
                  </a:lnTo>
                  <a:lnTo>
                    <a:pt x="1691233" y="142824"/>
                  </a:lnTo>
                  <a:lnTo>
                    <a:pt x="1686255" y="192887"/>
                  </a:lnTo>
                  <a:lnTo>
                    <a:pt x="1691144" y="236004"/>
                  </a:lnTo>
                  <a:lnTo>
                    <a:pt x="1705368" y="276275"/>
                  </a:lnTo>
                  <a:lnTo>
                    <a:pt x="1728304" y="312254"/>
                  </a:lnTo>
                  <a:lnTo>
                    <a:pt x="1759305" y="342493"/>
                  </a:lnTo>
                  <a:lnTo>
                    <a:pt x="1759305" y="498894"/>
                  </a:lnTo>
                  <a:lnTo>
                    <a:pt x="1954923" y="498894"/>
                  </a:lnTo>
                  <a:lnTo>
                    <a:pt x="1954923" y="424713"/>
                  </a:lnTo>
                  <a:lnTo>
                    <a:pt x="1985251" y="424713"/>
                  </a:lnTo>
                  <a:lnTo>
                    <a:pt x="2026170" y="412191"/>
                  </a:lnTo>
                  <a:lnTo>
                    <a:pt x="2052878" y="378891"/>
                  </a:lnTo>
                  <a:lnTo>
                    <a:pt x="2058301" y="350532"/>
                  </a:lnTo>
                  <a:lnTo>
                    <a:pt x="2058301" y="313436"/>
                  </a:lnTo>
                  <a:lnTo>
                    <a:pt x="2085530" y="313436"/>
                  </a:lnTo>
                  <a:lnTo>
                    <a:pt x="2090369" y="311581"/>
                  </a:lnTo>
                  <a:lnTo>
                    <a:pt x="2096833" y="309118"/>
                  </a:lnTo>
                  <a:lnTo>
                    <a:pt x="2104872" y="299681"/>
                  </a:lnTo>
                  <a:lnTo>
                    <a:pt x="2105367" y="296748"/>
                  </a:lnTo>
                  <a:lnTo>
                    <a:pt x="2107120" y="286321"/>
                  </a:lnTo>
                  <a:close/>
                </a:path>
              </a:pathLst>
            </a:custGeom>
            <a:solidFill>
              <a:srgbClr val="006BB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 name="Picture 4" descr="Ofsted Outstading Provider">
            <a:extLst>
              <a:ext uri="{FF2B5EF4-FFF2-40B4-BE49-F238E27FC236}">
                <a16:creationId xmlns:a16="http://schemas.microsoft.com/office/drawing/2014/main" id="{3DAAEEF5-9B8E-5175-9841-FB3762708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8238-1874-7194-7CB5-9B3BC010FCC9}"/>
              </a:ext>
            </a:extLst>
          </p:cNvPr>
          <p:cNvSpPr>
            <a:spLocks noGrp="1"/>
          </p:cNvSpPr>
          <p:nvPr>
            <p:ph type="title"/>
          </p:nvPr>
        </p:nvSpPr>
        <p:spPr/>
        <p:txBody>
          <a:bodyPr/>
          <a:lstStyle/>
          <a:p>
            <a:r>
              <a:rPr lang="en-US"/>
              <a:t>ECF Modules</a:t>
            </a:r>
            <a:endParaRPr lang="en-GB"/>
          </a:p>
        </p:txBody>
      </p:sp>
      <p:graphicFrame>
        <p:nvGraphicFramePr>
          <p:cNvPr id="4" name="Table 5">
            <a:extLst>
              <a:ext uri="{FF2B5EF4-FFF2-40B4-BE49-F238E27FC236}">
                <a16:creationId xmlns:a16="http://schemas.microsoft.com/office/drawing/2014/main" id="{7A86D972-DE8C-9DBA-DF33-D19791A8AAAF}"/>
              </a:ext>
            </a:extLst>
          </p:cNvPr>
          <p:cNvGraphicFramePr>
            <a:graphicFrameLocks/>
          </p:cNvGraphicFramePr>
          <p:nvPr/>
        </p:nvGraphicFramePr>
        <p:xfrm>
          <a:off x="552450" y="1123950"/>
          <a:ext cx="8144697" cy="2377440"/>
        </p:xfrm>
        <a:graphic>
          <a:graphicData uri="http://schemas.openxmlformats.org/drawingml/2006/table">
            <a:tbl>
              <a:tblPr firstRow="1" bandRow="1">
                <a:tableStyleId>{5C22544A-7EE6-4342-B048-85BDC9FD1C3A}</a:tableStyleId>
              </a:tblPr>
              <a:tblGrid>
                <a:gridCol w="2488350">
                  <a:extLst>
                    <a:ext uri="{9D8B030D-6E8A-4147-A177-3AD203B41FA5}">
                      <a16:colId xmlns:a16="http://schemas.microsoft.com/office/drawing/2014/main" val="1874670738"/>
                    </a:ext>
                  </a:extLst>
                </a:gridCol>
                <a:gridCol w="5656347">
                  <a:extLst>
                    <a:ext uri="{9D8B030D-6E8A-4147-A177-3AD203B41FA5}">
                      <a16:colId xmlns:a16="http://schemas.microsoft.com/office/drawing/2014/main" val="2289444364"/>
                    </a:ext>
                  </a:extLst>
                </a:gridCol>
              </a:tblGrid>
              <a:tr h="247284">
                <a:tc>
                  <a:txBody>
                    <a:bodyPr/>
                    <a:lstStyle/>
                    <a:p>
                      <a:pPr marL="0" algn="l" defTabSz="914400" rtl="0" eaLnBrk="1" latinLnBrk="0" hangingPunct="1"/>
                      <a:r>
                        <a:rPr lang="en-GB" sz="1200" b="1" kern="1200">
                          <a:solidFill>
                            <a:schemeClr val="lt1"/>
                          </a:solidFill>
                          <a:latin typeface="+mn-lt"/>
                          <a:ea typeface="+mn-ea"/>
                          <a:cs typeface="+mn-cs"/>
                        </a:rPr>
                        <a:t>Year 1</a:t>
                      </a:r>
                    </a:p>
                  </a:txBody>
                  <a:tcPr/>
                </a:tc>
                <a:tc>
                  <a:txBody>
                    <a:bodyPr/>
                    <a:lstStyle/>
                    <a:p>
                      <a:pPr marL="0" algn="l" defTabSz="914400" rtl="0" eaLnBrk="1" latinLnBrk="0" hangingPunct="1"/>
                      <a:r>
                        <a:rPr lang="en-GB" sz="1200" b="1" kern="1200">
                          <a:solidFill>
                            <a:schemeClr val="lt1"/>
                          </a:solidFill>
                          <a:latin typeface="+mn-lt"/>
                          <a:ea typeface="+mn-ea"/>
                          <a:cs typeface="+mn-cs"/>
                        </a:rPr>
                        <a:t>Contents</a:t>
                      </a:r>
                    </a:p>
                  </a:txBody>
                  <a:tcPr/>
                </a:tc>
                <a:extLst>
                  <a:ext uri="{0D108BD9-81ED-4DB2-BD59-A6C34878D82A}">
                    <a16:rowId xmlns:a16="http://schemas.microsoft.com/office/drawing/2014/main" val="1633855206"/>
                  </a:ext>
                </a:extLst>
              </a:tr>
              <a:tr h="384663">
                <a:tc>
                  <a:txBody>
                    <a:bodyPr/>
                    <a:lstStyle/>
                    <a:p>
                      <a:pPr marL="0" algn="l" defTabSz="914400" rtl="0" eaLnBrk="1" latinLnBrk="0" hangingPunct="1"/>
                      <a:r>
                        <a:rPr lang="en-GB" sz="1100" b="0" i="0" kern="1200">
                          <a:solidFill>
                            <a:schemeClr val="dk1"/>
                          </a:solidFill>
                          <a:effectLst/>
                          <a:latin typeface="+mn-lt"/>
                          <a:ea typeface="+mn-ea"/>
                          <a:cs typeface="+mn-cs"/>
                        </a:rPr>
                        <a:t>Induction: Fulfilling professional responsibilities (I)</a:t>
                      </a:r>
                      <a:endParaRPr lang="en-GB" sz="1100" b="0" kern="120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Building skills in working with others within and beyond the school to improve teaching and manage professional development across a career in education.</a:t>
                      </a:r>
                    </a:p>
                  </a:txBody>
                  <a:tcPr/>
                </a:tc>
                <a:extLst>
                  <a:ext uri="{0D108BD9-81ED-4DB2-BD59-A6C34878D82A}">
                    <a16:rowId xmlns:a16="http://schemas.microsoft.com/office/drawing/2014/main" val="1969900589"/>
                  </a:ext>
                </a:extLst>
              </a:tr>
              <a:tr h="357188">
                <a:tc>
                  <a:txBody>
                    <a:bodyPr/>
                    <a:lstStyle/>
                    <a:p>
                      <a:pPr marL="0" algn="l" defTabSz="914400" rtl="0" eaLnBrk="1" latinLnBrk="0" hangingPunct="1"/>
                      <a:r>
                        <a:rPr lang="en-GB" sz="1100" b="0" i="0" kern="1200">
                          <a:solidFill>
                            <a:schemeClr val="dk1"/>
                          </a:solidFill>
                          <a:effectLst/>
                          <a:latin typeface="+mn-lt"/>
                          <a:ea typeface="+mn-ea"/>
                          <a:cs typeface="+mn-cs"/>
                        </a:rPr>
                        <a:t>Module 1: Enabling pupil learning</a:t>
                      </a:r>
                      <a:endParaRPr lang="en-GB" sz="1100" b="0" kern="120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Setting high expectations for learning and behaviour, and practical strategies for shaping the learning environment to enable pupil learning.</a:t>
                      </a:r>
                    </a:p>
                  </a:txBody>
                  <a:tcPr/>
                </a:tc>
                <a:extLst>
                  <a:ext uri="{0D108BD9-81ED-4DB2-BD59-A6C34878D82A}">
                    <a16:rowId xmlns:a16="http://schemas.microsoft.com/office/drawing/2014/main" val="3253327517"/>
                  </a:ext>
                </a:extLst>
              </a:tr>
              <a:tr h="384663">
                <a:tc>
                  <a:txBody>
                    <a:bodyPr/>
                    <a:lstStyle/>
                    <a:p>
                      <a:r>
                        <a:rPr lang="en-GB" sz="1100" b="0" i="0" kern="1200">
                          <a:solidFill>
                            <a:schemeClr val="dk1"/>
                          </a:solidFill>
                          <a:effectLst/>
                          <a:latin typeface="+mn-lt"/>
                          <a:ea typeface="+mn-ea"/>
                          <a:cs typeface="+mn-cs"/>
                        </a:rPr>
                        <a:t>Module 2: Engaging pupils in learning</a:t>
                      </a:r>
                      <a:endParaRPr lang="en-GB" sz="11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Developing a rich conceptual understanding of pupil learning, memory and subject / specialism expertise.</a:t>
                      </a:r>
                    </a:p>
                  </a:txBody>
                  <a:tcPr/>
                </a:tc>
                <a:extLst>
                  <a:ext uri="{0D108BD9-81ED-4DB2-BD59-A6C34878D82A}">
                    <a16:rowId xmlns:a16="http://schemas.microsoft.com/office/drawing/2014/main" val="926648506"/>
                  </a:ext>
                </a:extLst>
              </a:tr>
              <a:tr h="384663">
                <a:tc>
                  <a:txBody>
                    <a:bodyPr/>
                    <a:lstStyle/>
                    <a:p>
                      <a:r>
                        <a:rPr lang="en-GB" sz="1100" b="0" i="0" kern="1200">
                          <a:solidFill>
                            <a:schemeClr val="dk1"/>
                          </a:solidFill>
                          <a:effectLst/>
                          <a:latin typeface="+mn-lt"/>
                          <a:ea typeface="+mn-ea"/>
                          <a:cs typeface="+mn-cs"/>
                        </a:rPr>
                        <a:t>Module 3: Developing quality pedagogy</a:t>
                      </a:r>
                      <a:endParaRPr lang="en-GB" sz="11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Exploring and applying strategies to support high quality planning and adaptive teaching that addresses the needs of all pupils.</a:t>
                      </a:r>
                    </a:p>
                  </a:txBody>
                  <a:tcPr/>
                </a:tc>
                <a:extLst>
                  <a:ext uri="{0D108BD9-81ED-4DB2-BD59-A6C34878D82A}">
                    <a16:rowId xmlns:a16="http://schemas.microsoft.com/office/drawing/2014/main" val="191904015"/>
                  </a:ext>
                </a:extLst>
              </a:tr>
              <a:tr h="384663">
                <a:tc>
                  <a:txBody>
                    <a:bodyPr/>
                    <a:lstStyle/>
                    <a:p>
                      <a:r>
                        <a:rPr lang="en-GB" sz="1100" b="0" i="0" kern="1200">
                          <a:solidFill>
                            <a:schemeClr val="dk1"/>
                          </a:solidFill>
                          <a:effectLst/>
                          <a:latin typeface="+mn-lt"/>
                          <a:ea typeface="+mn-ea"/>
                          <a:cs typeface="+mn-cs"/>
                        </a:rPr>
                        <a:t>Module 4: Making productive use of assessment</a:t>
                      </a:r>
                      <a:endParaRPr lang="en-GB" sz="1100" b="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chemeClr val="dk1"/>
                          </a:solidFill>
                          <a:effectLst/>
                          <a:latin typeface="+mn-lt"/>
                          <a:ea typeface="+mn-ea"/>
                          <a:cs typeface="+mn-cs"/>
                        </a:rPr>
                        <a:t>Investigating approaches to assessment and feedback that improve learning and make efficient use of time, in and out of the classroom.</a:t>
                      </a:r>
                    </a:p>
                  </a:txBody>
                  <a:tcPr/>
                </a:tc>
                <a:extLst>
                  <a:ext uri="{0D108BD9-81ED-4DB2-BD59-A6C34878D82A}">
                    <a16:rowId xmlns:a16="http://schemas.microsoft.com/office/drawing/2014/main" val="2517205509"/>
                  </a:ext>
                </a:extLst>
              </a:tr>
            </a:tbl>
          </a:graphicData>
        </a:graphic>
      </p:graphicFrame>
      <p:sp>
        <p:nvSpPr>
          <p:cNvPr id="3" name="TextBox 2">
            <a:extLst>
              <a:ext uri="{FF2B5EF4-FFF2-40B4-BE49-F238E27FC236}">
                <a16:creationId xmlns:a16="http://schemas.microsoft.com/office/drawing/2014/main" id="{B6452256-84AC-3FE5-7520-214A26AFB96E}"/>
              </a:ext>
            </a:extLst>
          </p:cNvPr>
          <p:cNvSpPr txBox="1"/>
          <p:nvPr/>
        </p:nvSpPr>
        <p:spPr>
          <a:xfrm>
            <a:off x="711976" y="3825124"/>
            <a:ext cx="6512482" cy="307777"/>
          </a:xfrm>
          <a:prstGeom prst="rect">
            <a:avLst/>
          </a:prstGeom>
          <a:noFill/>
        </p:spPr>
        <p:txBody>
          <a:bodyPr wrap="square" rtlCol="0">
            <a:spAutoFit/>
          </a:bodyPr>
          <a:lstStyle/>
          <a:p>
            <a:r>
              <a:rPr lang="en-GB"/>
              <a:t>Module 5 on Fulfilling Professional Responsibilities is delivered across year one.</a:t>
            </a:r>
          </a:p>
        </p:txBody>
      </p:sp>
      <p:pic>
        <p:nvPicPr>
          <p:cNvPr id="5" name="Picture 4" descr="Ofsted Outstading Provider">
            <a:extLst>
              <a:ext uri="{FF2B5EF4-FFF2-40B4-BE49-F238E27FC236}">
                <a16:creationId xmlns:a16="http://schemas.microsoft.com/office/drawing/2014/main" id="{DBFD11A7-77CA-930E-AD50-C4C03CCA6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2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8238-1874-7194-7CB5-9B3BC010FCC9}"/>
              </a:ext>
            </a:extLst>
          </p:cNvPr>
          <p:cNvSpPr>
            <a:spLocks noGrp="1"/>
          </p:cNvSpPr>
          <p:nvPr>
            <p:ph type="title"/>
          </p:nvPr>
        </p:nvSpPr>
        <p:spPr/>
        <p:txBody>
          <a:bodyPr/>
          <a:lstStyle/>
          <a:p>
            <a:r>
              <a:rPr lang="en-US"/>
              <a:t>ECF Updated Modules – Year 2</a:t>
            </a:r>
            <a:endParaRPr lang="en-GB"/>
          </a:p>
        </p:txBody>
      </p:sp>
      <p:graphicFrame>
        <p:nvGraphicFramePr>
          <p:cNvPr id="5" name="Table 4">
            <a:extLst>
              <a:ext uri="{FF2B5EF4-FFF2-40B4-BE49-F238E27FC236}">
                <a16:creationId xmlns:a16="http://schemas.microsoft.com/office/drawing/2014/main" id="{422989DB-2705-FC73-E830-F5233117FD28}"/>
              </a:ext>
            </a:extLst>
          </p:cNvPr>
          <p:cNvGraphicFramePr>
            <a:graphicFrameLocks/>
          </p:cNvGraphicFramePr>
          <p:nvPr>
            <p:extLst>
              <p:ext uri="{D42A27DB-BD31-4B8C-83A1-F6EECF244321}">
                <p14:modId xmlns:p14="http://schemas.microsoft.com/office/powerpoint/2010/main" val="343614780"/>
              </p:ext>
            </p:extLst>
          </p:nvPr>
        </p:nvGraphicFramePr>
        <p:xfrm>
          <a:off x="628650" y="1268015"/>
          <a:ext cx="7475307" cy="2899136"/>
        </p:xfrm>
        <a:graphic>
          <a:graphicData uri="http://schemas.openxmlformats.org/drawingml/2006/table">
            <a:tbl>
              <a:tblPr firstRow="1" bandRow="1">
                <a:tableStyleId>{5C22544A-7EE6-4342-B048-85BDC9FD1C3A}</a:tableStyleId>
              </a:tblPr>
              <a:tblGrid>
                <a:gridCol w="7475307">
                  <a:extLst>
                    <a:ext uri="{9D8B030D-6E8A-4147-A177-3AD203B41FA5}">
                      <a16:colId xmlns:a16="http://schemas.microsoft.com/office/drawing/2014/main" val="1874670738"/>
                    </a:ext>
                  </a:extLst>
                </a:gridCol>
              </a:tblGrid>
              <a:tr h="537984">
                <a:tc>
                  <a:txBody>
                    <a:bodyPr/>
                    <a:lstStyle/>
                    <a:p>
                      <a:pPr marL="0" algn="l" defTabSz="914400" rtl="0" eaLnBrk="1" latinLnBrk="0" hangingPunct="1"/>
                      <a:r>
                        <a:rPr lang="en-GB" sz="1200" b="1" kern="1200">
                          <a:solidFill>
                            <a:schemeClr val="lt1"/>
                          </a:solidFill>
                          <a:latin typeface="+mn-lt"/>
                          <a:ea typeface="+mn-ea"/>
                          <a:cs typeface="+mn-cs"/>
                        </a:rPr>
                        <a:t>Year 2</a:t>
                      </a:r>
                    </a:p>
                  </a:txBody>
                  <a:tcPr/>
                </a:tc>
                <a:extLst>
                  <a:ext uri="{0D108BD9-81ED-4DB2-BD59-A6C34878D82A}">
                    <a16:rowId xmlns:a16="http://schemas.microsoft.com/office/drawing/2014/main" val="1633855206"/>
                  </a:ext>
                </a:extLst>
              </a:tr>
              <a:tr h="508096">
                <a:tc>
                  <a:txBody>
                    <a:bodyPr/>
                    <a:lstStyle/>
                    <a:p>
                      <a:pPr marL="0" algn="l" defTabSz="914400" rtl="0" eaLnBrk="1" latinLnBrk="0" hangingPunct="1"/>
                      <a:r>
                        <a:rPr lang="en-GB" sz="1100" b="0" i="0" kern="1200">
                          <a:solidFill>
                            <a:schemeClr val="dk1"/>
                          </a:solidFill>
                          <a:effectLst/>
                          <a:latin typeface="+mn-lt"/>
                          <a:ea typeface="+mn-ea"/>
                          <a:cs typeface="+mn-cs"/>
                        </a:rPr>
                        <a:t>Module 6: Inquiry into enabling pupil learning</a:t>
                      </a:r>
                    </a:p>
                  </a:txBody>
                  <a:tcPr/>
                </a:tc>
                <a:extLst>
                  <a:ext uri="{0D108BD9-81ED-4DB2-BD59-A6C34878D82A}">
                    <a16:rowId xmlns:a16="http://schemas.microsoft.com/office/drawing/2014/main" val="1969900589"/>
                  </a:ext>
                </a:extLst>
              </a:tr>
              <a:tr h="508096">
                <a:tc>
                  <a:txBody>
                    <a:bodyPr/>
                    <a:lstStyle/>
                    <a:p>
                      <a:pPr marL="0" algn="l" defTabSz="914400" rtl="0" eaLnBrk="1" latinLnBrk="0" hangingPunct="1"/>
                      <a:r>
                        <a:rPr lang="en-GB" sz="1100" b="0" i="0" kern="1200">
                          <a:solidFill>
                            <a:schemeClr val="dk1"/>
                          </a:solidFill>
                          <a:effectLst/>
                          <a:latin typeface="+mn-lt"/>
                          <a:ea typeface="+mn-ea"/>
                          <a:cs typeface="+mn-cs"/>
                        </a:rPr>
                        <a:t>Module 7: Inquiry into engaging pupils in learning</a:t>
                      </a:r>
                    </a:p>
                  </a:txBody>
                  <a:tcPr/>
                </a:tc>
                <a:extLst>
                  <a:ext uri="{0D108BD9-81ED-4DB2-BD59-A6C34878D82A}">
                    <a16:rowId xmlns:a16="http://schemas.microsoft.com/office/drawing/2014/main" val="3253327517"/>
                  </a:ext>
                </a:extLst>
              </a:tr>
              <a:tr h="836864">
                <a:tc>
                  <a:txBody>
                    <a:bodyPr/>
                    <a:lstStyle/>
                    <a:p>
                      <a:pPr marL="0" algn="l" defTabSz="914400" rtl="0" eaLnBrk="1" latinLnBrk="0" hangingPunct="1"/>
                      <a:r>
                        <a:rPr lang="en-GB" sz="1100" b="0" i="0" kern="1200">
                          <a:solidFill>
                            <a:schemeClr val="dk1"/>
                          </a:solidFill>
                          <a:effectLst/>
                          <a:latin typeface="+mn-lt"/>
                          <a:ea typeface="+mn-ea"/>
                          <a:cs typeface="+mn-cs"/>
                        </a:rPr>
                        <a:t>Module 8: Inquiry into developing quality pedagogy and making productive use of assessment</a:t>
                      </a:r>
                    </a:p>
                  </a:txBody>
                  <a:tcPr/>
                </a:tc>
                <a:extLst>
                  <a:ext uri="{0D108BD9-81ED-4DB2-BD59-A6C34878D82A}">
                    <a16:rowId xmlns:a16="http://schemas.microsoft.com/office/drawing/2014/main" val="926648506"/>
                  </a:ext>
                </a:extLst>
              </a:tr>
              <a:tr h="508096">
                <a:tc>
                  <a:txBody>
                    <a:bodyPr/>
                    <a:lstStyle/>
                    <a:p>
                      <a:pPr marL="0" algn="l" defTabSz="914400" rtl="0" eaLnBrk="1" latinLnBrk="0" hangingPunct="1"/>
                      <a:r>
                        <a:rPr lang="en-GB" sz="1100" b="0" i="0" kern="1200">
                          <a:solidFill>
                            <a:schemeClr val="dk1"/>
                          </a:solidFill>
                          <a:effectLst/>
                          <a:latin typeface="+mn-lt"/>
                          <a:ea typeface="+mn-ea"/>
                          <a:cs typeface="+mn-cs"/>
                        </a:rPr>
                        <a:t>Module 9: Fulfilling professional responsibilities (II)</a:t>
                      </a:r>
                    </a:p>
                  </a:txBody>
                  <a:tcPr/>
                </a:tc>
                <a:extLst>
                  <a:ext uri="{0D108BD9-81ED-4DB2-BD59-A6C34878D82A}">
                    <a16:rowId xmlns:a16="http://schemas.microsoft.com/office/drawing/2014/main" val="191904015"/>
                  </a:ext>
                </a:extLst>
              </a:tr>
            </a:tbl>
          </a:graphicData>
        </a:graphic>
      </p:graphicFrame>
      <p:pic>
        <p:nvPicPr>
          <p:cNvPr id="3" name="Picture 4" descr="Ofsted Outstading Provider">
            <a:extLst>
              <a:ext uri="{FF2B5EF4-FFF2-40B4-BE49-F238E27FC236}">
                <a16:creationId xmlns:a16="http://schemas.microsoft.com/office/drawing/2014/main" id="{3573E9B3-7260-DB8E-2F26-75620BF69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59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with low confidence">
            <a:extLst>
              <a:ext uri="{FF2B5EF4-FFF2-40B4-BE49-F238E27FC236}">
                <a16:creationId xmlns:a16="http://schemas.microsoft.com/office/drawing/2014/main" id="{CBDE86D2-BB52-1679-0D65-0F2157F45373}"/>
              </a:ext>
            </a:extLst>
          </p:cNvPr>
          <p:cNvPicPr>
            <a:picLocks noChangeAspect="1"/>
          </p:cNvPicPr>
          <p:nvPr/>
        </p:nvPicPr>
        <p:blipFill>
          <a:blip r:embed="rId3"/>
          <a:stretch>
            <a:fillRect/>
          </a:stretch>
        </p:blipFill>
        <p:spPr>
          <a:xfrm>
            <a:off x="1734682" y="261258"/>
            <a:ext cx="5310554" cy="4946423"/>
          </a:xfrm>
          <a:prstGeom prst="rect">
            <a:avLst/>
          </a:prstGeom>
        </p:spPr>
      </p:pic>
      <p:pic>
        <p:nvPicPr>
          <p:cNvPr id="3" name="Picture 4" descr="Ofsted Outstading Provider">
            <a:extLst>
              <a:ext uri="{FF2B5EF4-FFF2-40B4-BE49-F238E27FC236}">
                <a16:creationId xmlns:a16="http://schemas.microsoft.com/office/drawing/2014/main" id="{14F44970-398D-37EB-1500-91CC49903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102" y="4332350"/>
            <a:ext cx="809897" cy="81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2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074C7BF0AF114EAD48AF3DB04F520E" ma:contentTypeVersion="11" ma:contentTypeDescription="Create a new document." ma:contentTypeScope="" ma:versionID="b299dc6e6ebba6684b1c974b8ba4e391">
  <xsd:schema xmlns:xsd="http://www.w3.org/2001/XMLSchema" xmlns:xs="http://www.w3.org/2001/XMLSchema" xmlns:p="http://schemas.microsoft.com/office/2006/metadata/properties" xmlns:ns3="71f426fb-c5f4-41cf-9206-a3effc937327" xmlns:ns4="9f570dc9-7e85-4c82-aa83-1f3865bfab22" targetNamespace="http://schemas.microsoft.com/office/2006/metadata/properties" ma:root="true" ma:fieldsID="c8e6e921d4e460031fee6a5995744f0c" ns3:_="" ns4:_="">
    <xsd:import namespace="71f426fb-c5f4-41cf-9206-a3effc937327"/>
    <xsd:import namespace="9f570dc9-7e85-4c82-aa83-1f3865bfab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426fb-c5f4-41cf-9206-a3effc9373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570dc9-7e85-4c82-aa83-1f3865bfab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76F9B2-266F-4D47-BEAF-08FDC5221402}">
  <ds:schemaRefs>
    <ds:schemaRef ds:uri="http://schemas.microsoft.com/sharepoint/v3/contenttype/forms"/>
  </ds:schemaRefs>
</ds:datastoreItem>
</file>

<file path=customXml/itemProps2.xml><?xml version="1.0" encoding="utf-8"?>
<ds:datastoreItem xmlns:ds="http://schemas.openxmlformats.org/officeDocument/2006/customXml" ds:itemID="{82137C16-E205-4775-945E-7055AE618AA5}">
  <ds:schemaRefs>
    <ds:schemaRef ds:uri="71f426fb-c5f4-41cf-9206-a3effc937327"/>
    <ds:schemaRef ds:uri="9f570dc9-7e85-4c82-aa83-1f3865bfab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89C8EF-B9F6-40C7-BF6E-1EB7476A8708}">
  <ds:schemaRefs>
    <ds:schemaRef ds:uri="71f426fb-c5f4-41cf-9206-a3effc937327"/>
    <ds:schemaRef ds:uri="9f570dc9-7e85-4c82-aa83-1f3865bfab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25</Slides>
  <Notes>17</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Simple Light</vt:lpstr>
      <vt:lpstr>Office Theme</vt:lpstr>
      <vt:lpstr>The Early Career Framework</vt:lpstr>
      <vt:lpstr>Who are BPN?</vt:lpstr>
      <vt:lpstr>Our ambition for professional development</vt:lpstr>
      <vt:lpstr>BPN ECF coverage</vt:lpstr>
      <vt:lpstr>ECF Component Programme Parts</vt:lpstr>
      <vt:lpstr>Programme learning design</vt:lpstr>
      <vt:lpstr>ECF Modules</vt:lpstr>
      <vt:lpstr>ECF Updated Modules – Year 2</vt:lpstr>
      <vt:lpstr>PowerPoint Presentation</vt:lpstr>
      <vt:lpstr>The importance of Mentors</vt:lpstr>
      <vt:lpstr>ECM overview</vt:lpstr>
      <vt:lpstr>PowerPoint Presentation</vt:lpstr>
      <vt:lpstr>Cohort 1, year 2</vt:lpstr>
      <vt:lpstr>The Canvas VLE</vt:lpstr>
      <vt:lpstr>The Schools Dashboard</vt:lpstr>
      <vt:lpstr>Marketing support</vt:lpstr>
      <vt:lpstr>Working with Delivery Partners</vt:lpstr>
      <vt:lpstr>PowerPoint Presentation</vt:lpstr>
      <vt:lpstr>PowerPoint Presentation</vt:lpstr>
      <vt:lpstr>Enrolling ECTs/ECMs for the first time</vt:lpstr>
      <vt:lpstr>Enrolling ECTs/ECMs for the first time</vt:lpstr>
      <vt:lpstr>Transferring ECTs/ECMs to BPN</vt:lpstr>
      <vt:lpstr>Useful information</vt:lpstr>
      <vt:lpstr>Useful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 Appropriate Body Information Event for Headteachers &amp; Induction Tutors 24 May 2022 4.30pm</dc:title>
  <dc:creator>Kelly McKay</dc:creator>
  <cp:revision>1</cp:revision>
  <dcterms:modified xsi:type="dcterms:W3CDTF">2023-11-07T12:45:09Z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0x0101009A074C7BF0AF114EAD48AF3DB04F520E</vt:lpwstr>
  </property>
</Properties>
</file>