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38"/>
  </p:notesMasterIdLst>
  <p:sldIdLst>
    <p:sldId id="256" r:id="rId6"/>
    <p:sldId id="258" r:id="rId7"/>
    <p:sldId id="259" r:id="rId8"/>
    <p:sldId id="260" r:id="rId9"/>
    <p:sldId id="261" r:id="rId10"/>
    <p:sldId id="262" r:id="rId11"/>
    <p:sldId id="274" r:id="rId12"/>
    <p:sldId id="300" r:id="rId13"/>
    <p:sldId id="301" r:id="rId14"/>
    <p:sldId id="282" r:id="rId15"/>
    <p:sldId id="273" r:id="rId16"/>
    <p:sldId id="284" r:id="rId17"/>
    <p:sldId id="302" r:id="rId18"/>
    <p:sldId id="277" r:id="rId19"/>
    <p:sldId id="278" r:id="rId20"/>
    <p:sldId id="280" r:id="rId21"/>
    <p:sldId id="281" r:id="rId22"/>
    <p:sldId id="279" r:id="rId23"/>
    <p:sldId id="295" r:id="rId24"/>
    <p:sldId id="285" r:id="rId25"/>
    <p:sldId id="299" r:id="rId26"/>
    <p:sldId id="298" r:id="rId27"/>
    <p:sldId id="294" r:id="rId28"/>
    <p:sldId id="264" r:id="rId29"/>
    <p:sldId id="263" r:id="rId30"/>
    <p:sldId id="265" r:id="rId31"/>
    <p:sldId id="267" r:id="rId32"/>
    <p:sldId id="266" r:id="rId33"/>
    <p:sldId id="269" r:id="rId34"/>
    <p:sldId id="268" r:id="rId35"/>
    <p:sldId id="270" r:id="rId36"/>
    <p:sldId id="2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F7A80-46C0-4997-ABF0-44279FAE16A1}" v="3" dt="2023-07-06T14:07:53.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Boyce" userId="65faf411-ce88-47e8-bd18-8275c5bcede3" providerId="ADAL" clId="{B6AF7A80-46C0-4997-ABF0-44279FAE16A1}"/>
    <pc:docChg chg="delSld">
      <pc:chgData name="Dean Boyce" userId="65faf411-ce88-47e8-bd18-8275c5bcede3" providerId="ADAL" clId="{B6AF7A80-46C0-4997-ABF0-44279FAE16A1}" dt="2023-07-06T14:08:00.861" v="3" actId="2696"/>
      <pc:docMkLst>
        <pc:docMk/>
      </pc:docMkLst>
      <pc:sldChg chg="del">
        <pc:chgData name="Dean Boyce" userId="65faf411-ce88-47e8-bd18-8275c5bcede3" providerId="ADAL" clId="{B6AF7A80-46C0-4997-ABF0-44279FAE16A1}" dt="2023-07-06T14:06:58.497" v="1" actId="2696"/>
        <pc:sldMkLst>
          <pc:docMk/>
          <pc:sldMk cId="2170700789" sldId="272"/>
        </pc:sldMkLst>
      </pc:sldChg>
      <pc:sldChg chg="del">
        <pc:chgData name="Dean Boyce" userId="65faf411-ce88-47e8-bd18-8275c5bcede3" providerId="ADAL" clId="{B6AF7A80-46C0-4997-ABF0-44279FAE16A1}" dt="2023-07-06T14:08:00.861" v="3" actId="2696"/>
        <pc:sldMkLst>
          <pc:docMk/>
          <pc:sldMk cId="1481266183" sldId="275"/>
        </pc:sldMkLst>
      </pc:sldChg>
      <pc:sldChg chg="del">
        <pc:chgData name="Dean Boyce" userId="65faf411-ce88-47e8-bd18-8275c5bcede3" providerId="ADAL" clId="{B6AF7A80-46C0-4997-ABF0-44279FAE16A1}" dt="2023-07-06T14:06:54.191" v="0" actId="2696"/>
        <pc:sldMkLst>
          <pc:docMk/>
          <pc:sldMk cId="3603220701" sldId="283"/>
        </pc:sldMkLst>
      </pc:sldChg>
      <pc:sldChg chg="del">
        <pc:chgData name="Dean Boyce" userId="65faf411-ce88-47e8-bd18-8275c5bcede3" providerId="ADAL" clId="{B6AF7A80-46C0-4997-ABF0-44279FAE16A1}" dt="2023-07-06T14:07:26.171" v="2" actId="2696"/>
        <pc:sldMkLst>
          <pc:docMk/>
          <pc:sldMk cId="2185679938"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EE190-00A8-4E11-A144-B79761300B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F0CBE6A-34D8-4857-AED6-1A0312F8A3D6}" type="pres">
      <dgm:prSet presAssocID="{A63EE190-00A8-4E11-A144-B79761300B25}" presName="linear" presStyleCnt="0">
        <dgm:presLayoutVars>
          <dgm:animLvl val="lvl"/>
          <dgm:resizeHandles val="exact"/>
        </dgm:presLayoutVars>
      </dgm:prSet>
      <dgm:spPr/>
    </dgm:pt>
  </dgm:ptLst>
  <dgm:cxnLst>
    <dgm:cxn modelId="{880BBC29-753A-485D-914B-F7711FE63610}" type="presOf" srcId="{A63EE190-00A8-4E11-A144-B79761300B25}" destId="{5F0CBE6A-34D8-4857-AED6-1A0312F8A3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3EE190-00A8-4E11-A144-B79761300B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F0CBE6A-34D8-4857-AED6-1A0312F8A3D6}" type="pres">
      <dgm:prSet presAssocID="{A63EE190-00A8-4E11-A144-B79761300B25}" presName="linear" presStyleCnt="0">
        <dgm:presLayoutVars>
          <dgm:animLvl val="lvl"/>
          <dgm:resizeHandles val="exact"/>
        </dgm:presLayoutVars>
      </dgm:prSet>
      <dgm:spPr/>
    </dgm:pt>
  </dgm:ptLst>
  <dgm:cxnLst>
    <dgm:cxn modelId="{880BBC29-753A-485D-914B-F7711FE63610}" type="presOf" srcId="{A63EE190-00A8-4E11-A144-B79761300B25}" destId="{5F0CBE6A-34D8-4857-AED6-1A0312F8A3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6816B-B7BD-4424-9796-DEEDA1807796}"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2075E-E1D2-4585-94EC-F67A2B393260}" type="slidenum">
              <a:rPr lang="en-GB" smtClean="0"/>
              <a:t>‹#›</a:t>
            </a:fld>
            <a:endParaRPr lang="en-GB"/>
          </a:p>
        </p:txBody>
      </p:sp>
    </p:spTree>
    <p:extLst>
      <p:ext uri="{BB962C8B-B14F-4D97-AF65-F5344CB8AC3E}">
        <p14:creationId xmlns:p14="http://schemas.microsoft.com/office/powerpoint/2010/main" val="113946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13184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 Bursary</a:t>
            </a:r>
          </a:p>
          <a:p>
            <a:endParaRPr lang="en-GB"/>
          </a:p>
          <a:p>
            <a:r>
              <a:rPr lang="en-GB"/>
              <a:t>1</a:t>
            </a:r>
            <a:r>
              <a:rPr lang="en-GB" baseline="30000"/>
              <a:t>st</a:t>
            </a:r>
            <a:r>
              <a:rPr lang="en-GB"/>
              <a:t>/Masters £5000</a:t>
            </a:r>
          </a:p>
          <a:p>
            <a:r>
              <a:rPr lang="en-GB"/>
              <a:t>2:1 £4000</a:t>
            </a:r>
          </a:p>
          <a:p>
            <a:r>
              <a:rPr lang="en-GB"/>
              <a:t>2:2 £2000</a:t>
            </a:r>
          </a:p>
        </p:txBody>
      </p:sp>
      <p:sp>
        <p:nvSpPr>
          <p:cNvPr id="4" name="Slide Number Placeholder 3"/>
          <p:cNvSpPr>
            <a:spLocks noGrp="1"/>
          </p:cNvSpPr>
          <p:nvPr>
            <p:ph type="sldNum" sz="quarter" idx="5"/>
          </p:nvPr>
        </p:nvSpPr>
        <p:spPr/>
        <p:txBody>
          <a:bodyPr/>
          <a:lstStyle/>
          <a:p>
            <a:fld id="{39523358-429A-4017-BE80-89AB1BD5859E}" type="slidenum">
              <a:rPr lang="en-GB" smtClean="0"/>
              <a:t>19</a:t>
            </a:fld>
            <a:endParaRPr lang="en-GB"/>
          </a:p>
        </p:txBody>
      </p:sp>
    </p:spTree>
    <p:extLst>
      <p:ext uri="{BB962C8B-B14F-4D97-AF65-F5344CB8AC3E}">
        <p14:creationId xmlns:p14="http://schemas.microsoft.com/office/powerpoint/2010/main" val="386988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For the Graduate Employment based route</a:t>
            </a:r>
          </a:p>
          <a:p>
            <a:endParaRPr lang="en-GB" baseline="0"/>
          </a:p>
          <a:p>
            <a:r>
              <a:rPr lang="en-GB" baseline="0"/>
              <a:t>placement experiences must be more than in a support role as a teaching assistant or nursery assistant, i.e. need to be taking a lead in the room/class. </a:t>
            </a:r>
          </a:p>
          <a:p>
            <a:r>
              <a:rPr lang="en-GB" baseline="0"/>
              <a:t>If trainees are currently working in a school for example as a teaching assistant in a reception class they will need to do thirty days in an early years setting that has babies toddlers and pre school aged children.</a:t>
            </a:r>
          </a:p>
          <a:p>
            <a:endParaRPr lang="en-GB" baseline="0"/>
          </a:p>
          <a:p>
            <a:r>
              <a:rPr lang="en-GB" baseline="0"/>
              <a:t>  £7000 release funding is provided to your employer to enable you to attend this placement time.</a:t>
            </a:r>
          </a:p>
          <a:p>
            <a:endParaRPr lang="en-GB"/>
          </a:p>
        </p:txBody>
      </p:sp>
      <p:sp>
        <p:nvSpPr>
          <p:cNvPr id="4" name="Slide Number Placeholder 3"/>
          <p:cNvSpPr>
            <a:spLocks noGrp="1"/>
          </p:cNvSpPr>
          <p:nvPr>
            <p:ph type="sldNum" sz="quarter" idx="5"/>
          </p:nvPr>
        </p:nvSpPr>
        <p:spPr/>
        <p:txBody>
          <a:bodyPr/>
          <a:lstStyle/>
          <a:p>
            <a:fld id="{39523358-429A-4017-BE80-89AB1BD5859E}" type="slidenum">
              <a:rPr lang="en-GB" smtClean="0"/>
              <a:t>23</a:t>
            </a:fld>
            <a:endParaRPr lang="en-GB"/>
          </a:p>
        </p:txBody>
      </p:sp>
    </p:spTree>
    <p:extLst>
      <p:ext uri="{BB962C8B-B14F-4D97-AF65-F5344CB8AC3E}">
        <p14:creationId xmlns:p14="http://schemas.microsoft.com/office/powerpoint/2010/main" val="93834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26</a:t>
            </a:fld>
            <a:endParaRPr lang="en-GB"/>
          </a:p>
        </p:txBody>
      </p:sp>
    </p:spTree>
    <p:extLst>
      <p:ext uri="{BB962C8B-B14F-4D97-AF65-F5344CB8AC3E}">
        <p14:creationId xmlns:p14="http://schemas.microsoft.com/office/powerpoint/2010/main" val="2906387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err="1">
                <a:solidFill>
                  <a:schemeClr val="accent1"/>
                </a:solidFill>
                <a:latin typeface="+mn-lt"/>
              </a:rPr>
              <a:t>bestpracticenet.co.uk</a:t>
            </a:r>
            <a:endParaRPr lang="en-GB" sz="2000" b="1">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err="1">
                <a:solidFill>
                  <a:schemeClr val="accent1"/>
                </a:solidFill>
                <a:latin typeface="+mn-lt"/>
              </a:rPr>
              <a:t>bestpracticenet.co.uk</a:t>
            </a:r>
            <a:endParaRPr lang="en-GB" sz="2000" b="1">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11593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033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45451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5500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r>
              <a:rPr lang="en-US"/>
              <a:t>Click icon to add picture</a:t>
            </a:r>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7"/>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2"/>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4" r:id="rId5"/>
    <p:sldLayoutId id="2147483667" r:id="rId6"/>
    <p:sldLayoutId id="2147483666" r:id="rId7"/>
    <p:sldLayoutId id="2147483665" r:id="rId8"/>
    <p:sldLayoutId id="2147483673" r:id="rId9"/>
    <p:sldLayoutId id="2147483674" r:id="rId1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stituteforapprenticeships.org/apprenticeship-standards/teaching-assistant-v1-1"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ndapprenticeship.service.gov.uk/apprenticeship/1000119503" TargetMode="External"/><Relationship Id="rId2" Type="http://schemas.openxmlformats.org/officeDocument/2006/relationships/hyperlink" Target="https://www.bestpracticenet.co.uk/apprenticeship-vacancy-form"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accounts.manage-apprenticeships.service.gov.uk/service/signIn" TargetMode="External"/><Relationship Id="rId2" Type="http://schemas.openxmlformats.org/officeDocument/2006/relationships/hyperlink" Target="https://accounts.manage-apprenticeships.service.gov.uk/service/index"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estpracticenet.co.uk/Teaching-Assistant-Apprenticeship-Level-3" TargetMode="External"/><Relationship Id="rId2" Type="http://schemas.openxmlformats.org/officeDocument/2006/relationships/hyperlink" Target="https://www.bestpracticenet.co.uk/ta-level-3-apprenticeship-brochure" TargetMode="External"/><Relationship Id="rId1" Type="http://schemas.openxmlformats.org/officeDocument/2006/relationships/slideLayout" Target="../slideLayouts/slideLayout5.xml"/><Relationship Id="rId4" Type="http://schemas.openxmlformats.org/officeDocument/2006/relationships/hyperlink" Target="https://www.bestpracticenet.co.uk/initial-teacher-training-primary-pgce-apprenticesh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www.gov.uk/national-minimum-wage-rates"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FDC6-A1D6-4EB1-862F-EF846C6D3B60}"/>
              </a:ext>
            </a:extLst>
          </p:cNvPr>
          <p:cNvSpPr>
            <a:spLocks noGrp="1"/>
          </p:cNvSpPr>
          <p:nvPr>
            <p:ph type="ctrTitle"/>
          </p:nvPr>
        </p:nvSpPr>
        <p:spPr/>
        <p:txBody>
          <a:bodyPr>
            <a:normAutofit/>
          </a:bodyPr>
          <a:lstStyle/>
          <a:p>
            <a:r>
              <a:rPr lang="en-GB" sz="3200" b="1"/>
              <a:t>Introduction to Teaching Assistant and Postgraduate Teaching Apprenticeships</a:t>
            </a:r>
          </a:p>
        </p:txBody>
      </p:sp>
      <p:sp>
        <p:nvSpPr>
          <p:cNvPr id="3" name="Subtitle 2">
            <a:extLst>
              <a:ext uri="{FF2B5EF4-FFF2-40B4-BE49-F238E27FC236}">
                <a16:creationId xmlns:a16="http://schemas.microsoft.com/office/drawing/2014/main" id="{E43C0650-1019-456F-99A5-0510000D5B6D}"/>
              </a:ext>
            </a:extLst>
          </p:cNvPr>
          <p:cNvSpPr>
            <a:spLocks noGrp="1"/>
          </p:cNvSpPr>
          <p:nvPr>
            <p:ph type="subTitle" idx="1"/>
          </p:nvPr>
        </p:nvSpPr>
        <p:spPr/>
        <p:txBody>
          <a:bodyPr/>
          <a:lstStyle/>
          <a:p>
            <a:r>
              <a:rPr lang="en-GB"/>
              <a:t>2023-2024</a:t>
            </a:r>
          </a:p>
        </p:txBody>
      </p:sp>
      <p:pic>
        <p:nvPicPr>
          <p:cNvPr id="4" name="Picture 3">
            <a:extLst>
              <a:ext uri="{FF2B5EF4-FFF2-40B4-BE49-F238E27FC236}">
                <a16:creationId xmlns:a16="http://schemas.microsoft.com/office/drawing/2014/main" id="{ABE07FB8-3763-B9BE-2F45-AEBAE9C616D3}"/>
              </a:ext>
            </a:extLst>
          </p:cNvPr>
          <p:cNvPicPr>
            <a:picLocks noChangeAspect="1"/>
          </p:cNvPicPr>
          <p:nvPr/>
        </p:nvPicPr>
        <p:blipFill>
          <a:blip r:embed="rId2"/>
          <a:stretch>
            <a:fillRect/>
          </a:stretch>
        </p:blipFill>
        <p:spPr>
          <a:xfrm>
            <a:off x="8234195" y="256309"/>
            <a:ext cx="3618802" cy="1336964"/>
          </a:xfrm>
          <a:prstGeom prst="rect">
            <a:avLst/>
          </a:prstGeom>
        </p:spPr>
      </p:pic>
    </p:spTree>
    <p:extLst>
      <p:ext uri="{BB962C8B-B14F-4D97-AF65-F5344CB8AC3E}">
        <p14:creationId xmlns:p14="http://schemas.microsoft.com/office/powerpoint/2010/main" val="317302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A13B-776F-C6F4-E935-42B42802A256}"/>
              </a:ext>
            </a:extLst>
          </p:cNvPr>
          <p:cNvSpPr>
            <a:spLocks noGrp="1"/>
          </p:cNvSpPr>
          <p:nvPr>
            <p:ph type="title"/>
          </p:nvPr>
        </p:nvSpPr>
        <p:spPr/>
        <p:txBody>
          <a:bodyPr/>
          <a:lstStyle/>
          <a:p>
            <a:r>
              <a:rPr lang="en-GB">
                <a:ea typeface="Calibri Light"/>
                <a:cs typeface="Calibri Light"/>
              </a:rPr>
              <a:t>What is a teaching assistant?</a:t>
            </a:r>
            <a:endParaRPr lang="en-GB"/>
          </a:p>
        </p:txBody>
      </p:sp>
      <p:sp>
        <p:nvSpPr>
          <p:cNvPr id="3" name="Content Placeholder 2">
            <a:extLst>
              <a:ext uri="{FF2B5EF4-FFF2-40B4-BE49-F238E27FC236}">
                <a16:creationId xmlns:a16="http://schemas.microsoft.com/office/drawing/2014/main" id="{27F21670-38FB-0E66-6035-1F459B16D8E7}"/>
              </a:ext>
            </a:extLst>
          </p:cNvPr>
          <p:cNvSpPr>
            <a:spLocks noGrp="1"/>
          </p:cNvSpPr>
          <p:nvPr>
            <p:ph idx="1"/>
          </p:nvPr>
        </p:nvSpPr>
        <p:spPr>
          <a:xfrm>
            <a:off x="891363" y="1710438"/>
            <a:ext cx="10515600" cy="4394517"/>
          </a:xfrm>
        </p:spPr>
        <p:txBody>
          <a:bodyPr vert="horz" lIns="91440" tIns="45720" rIns="91440" bIns="45720" rtlCol="0" anchor="t">
            <a:normAutofit fontScale="85000" lnSpcReduction="20000"/>
          </a:bodyPr>
          <a:lstStyle/>
          <a:p>
            <a:r>
              <a:rPr lang="en-GB" sz="2400">
                <a:ea typeface="Calibri"/>
                <a:cs typeface="Calibri"/>
              </a:rPr>
              <a:t>The relevant role for the TA apprenticeship has many typical job titles, for example:</a:t>
            </a:r>
          </a:p>
          <a:p>
            <a:endParaRPr lang="en-GB" sz="2400">
              <a:ea typeface="Calibri"/>
              <a:cs typeface="Calibri"/>
            </a:endParaRPr>
          </a:p>
          <a:p>
            <a:r>
              <a:rPr lang="en-GB" sz="2400" i="1">
                <a:ea typeface="Calibri"/>
                <a:cs typeface="Calibri"/>
              </a:rPr>
              <a:t>Teaching Assistant,       Learning Support Assistant,      Assistant Teacher,    </a:t>
            </a:r>
            <a:endParaRPr lang="en-GB" sz="2400">
              <a:ea typeface="Calibri"/>
              <a:cs typeface="Calibri"/>
            </a:endParaRPr>
          </a:p>
          <a:p>
            <a:r>
              <a:rPr lang="en-GB" sz="2400" i="1">
                <a:ea typeface="Calibri"/>
                <a:cs typeface="Calibri"/>
              </a:rPr>
              <a:t>Classroom assistant,    Learning support worker,          Specialist curriculum support, </a:t>
            </a:r>
            <a:endParaRPr lang="en-GB" sz="2400">
              <a:ea typeface="Calibri"/>
              <a:cs typeface="Calibri"/>
            </a:endParaRPr>
          </a:p>
          <a:p>
            <a:r>
              <a:rPr lang="en-GB" sz="2400" i="1">
                <a:ea typeface="Calibri"/>
                <a:cs typeface="Calibri"/>
              </a:rPr>
              <a:t>Support assistant. </a:t>
            </a:r>
            <a:endParaRPr lang="en-GB" sz="2400">
              <a:ea typeface="Calibri"/>
              <a:cs typeface="Calibri"/>
            </a:endParaRPr>
          </a:p>
          <a:p>
            <a:endParaRPr lang="en-GB" sz="2400">
              <a:ea typeface="Calibri"/>
              <a:cs typeface="Calibri"/>
            </a:endParaRPr>
          </a:p>
          <a:p>
            <a:r>
              <a:rPr lang="en-GB" sz="2400">
                <a:ea typeface="Calibri"/>
                <a:cs typeface="Calibri"/>
              </a:rPr>
              <a:t>All are eligible for this apprenticeship</a:t>
            </a:r>
          </a:p>
          <a:p>
            <a:endParaRPr lang="en-GB" sz="2400">
              <a:ea typeface="Calibri"/>
              <a:cs typeface="Calibri"/>
            </a:endParaRPr>
          </a:p>
          <a:p>
            <a:r>
              <a:rPr lang="en-GB" sz="2400">
                <a:ea typeface="Calibri"/>
                <a:cs typeface="Calibri"/>
              </a:rPr>
              <a:t>'This occupation is found in primary, secondary, special schools, alternative provision, and</a:t>
            </a:r>
          </a:p>
          <a:p>
            <a:r>
              <a:rPr lang="en-GB" sz="2400">
                <a:ea typeface="Calibri"/>
                <a:cs typeface="Calibri"/>
              </a:rPr>
              <a:t> further education institutions such as sixth forms and colleges. Teaching Assistants work</a:t>
            </a:r>
            <a:endParaRPr lang="en-GB">
              <a:ea typeface="Calibri"/>
              <a:cs typeface="Calibri"/>
            </a:endParaRPr>
          </a:p>
          <a:p>
            <a:r>
              <a:rPr lang="en-GB" sz="2400">
                <a:ea typeface="Calibri"/>
                <a:cs typeface="Calibri"/>
              </a:rPr>
              <a:t> across all age ranges, supporting all learners.'</a:t>
            </a:r>
            <a:endParaRPr lang="en-GB">
              <a:ea typeface="Calibri"/>
              <a:cs typeface="Calibri"/>
            </a:endParaRPr>
          </a:p>
          <a:p>
            <a:r>
              <a:rPr lang="en-GB" sz="2400">
                <a:ea typeface="Calibri"/>
                <a:cs typeface="Calibri"/>
              </a:rPr>
              <a:t>                                                                                                                                                                 </a:t>
            </a:r>
            <a:r>
              <a:rPr lang="en-GB" sz="1400">
                <a:ea typeface="Calibri"/>
                <a:cs typeface="Calibri"/>
                <a:hlinkClick r:id="rId2"/>
              </a:rPr>
              <a:t>IfATE May 2023</a:t>
            </a:r>
            <a:endParaRPr lang="en-GB" sz="1400">
              <a:ea typeface="Calibri"/>
              <a:cs typeface="Calibri"/>
            </a:endParaRPr>
          </a:p>
          <a:p>
            <a:endParaRPr lang="en-GB" sz="2400">
              <a:ea typeface="Calibri"/>
              <a:cs typeface="Calibri"/>
            </a:endParaRPr>
          </a:p>
        </p:txBody>
      </p:sp>
    </p:spTree>
    <p:extLst>
      <p:ext uri="{BB962C8B-B14F-4D97-AF65-F5344CB8AC3E}">
        <p14:creationId xmlns:p14="http://schemas.microsoft.com/office/powerpoint/2010/main" val="166442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DD92-51DE-4378-86E1-59F1078BA6EB}"/>
              </a:ext>
            </a:extLst>
          </p:cNvPr>
          <p:cNvSpPr>
            <a:spLocks noGrp="1"/>
          </p:cNvSpPr>
          <p:nvPr>
            <p:ph type="title"/>
          </p:nvPr>
        </p:nvSpPr>
        <p:spPr/>
        <p:txBody>
          <a:bodyPr/>
          <a:lstStyle/>
          <a:p>
            <a:r>
              <a:rPr lang="en-GB"/>
              <a:t>Potential to impact on outcomes through…</a:t>
            </a:r>
          </a:p>
        </p:txBody>
      </p:sp>
      <p:pic>
        <p:nvPicPr>
          <p:cNvPr id="3" name="Picture 2">
            <a:extLst>
              <a:ext uri="{FF2B5EF4-FFF2-40B4-BE49-F238E27FC236}">
                <a16:creationId xmlns:a16="http://schemas.microsoft.com/office/drawing/2014/main" id="{42E93E5B-C669-4090-8068-F5B7D1E33E16}"/>
              </a:ext>
            </a:extLst>
          </p:cNvPr>
          <p:cNvPicPr>
            <a:picLocks noChangeAspect="1"/>
          </p:cNvPicPr>
          <p:nvPr/>
        </p:nvPicPr>
        <p:blipFill>
          <a:blip r:embed="rId2"/>
          <a:stretch>
            <a:fillRect/>
          </a:stretch>
        </p:blipFill>
        <p:spPr>
          <a:xfrm>
            <a:off x="1137685" y="1439525"/>
            <a:ext cx="9920176" cy="4385410"/>
          </a:xfrm>
          <a:prstGeom prst="rect">
            <a:avLst/>
          </a:prstGeom>
        </p:spPr>
      </p:pic>
    </p:spTree>
    <p:extLst>
      <p:ext uri="{BB962C8B-B14F-4D97-AF65-F5344CB8AC3E}">
        <p14:creationId xmlns:p14="http://schemas.microsoft.com/office/powerpoint/2010/main" val="124983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DA05-2613-A36E-265C-A4E71D5CDD13}"/>
              </a:ext>
            </a:extLst>
          </p:cNvPr>
          <p:cNvSpPr>
            <a:spLocks noGrp="1"/>
          </p:cNvSpPr>
          <p:nvPr>
            <p:ph type="title"/>
          </p:nvPr>
        </p:nvSpPr>
        <p:spPr/>
        <p:txBody>
          <a:bodyPr/>
          <a:lstStyle/>
          <a:p>
            <a:r>
              <a:rPr lang="en-GB" dirty="0">
                <a:cs typeface="Calibri Light"/>
              </a:rPr>
              <a:t>Who is a TA apprenticeship for?</a:t>
            </a:r>
            <a:endParaRPr lang="en-GB" dirty="0"/>
          </a:p>
        </p:txBody>
      </p:sp>
      <p:sp>
        <p:nvSpPr>
          <p:cNvPr id="4" name="TextBox 3">
            <a:extLst>
              <a:ext uri="{FF2B5EF4-FFF2-40B4-BE49-F238E27FC236}">
                <a16:creationId xmlns:a16="http://schemas.microsoft.com/office/drawing/2014/main" id="{25DA54B4-41AA-FE22-6A12-2F0E214132C2}"/>
              </a:ext>
            </a:extLst>
          </p:cNvPr>
          <p:cNvSpPr txBox="1"/>
          <p:nvPr/>
        </p:nvSpPr>
        <p:spPr>
          <a:xfrm>
            <a:off x="838200" y="1298448"/>
            <a:ext cx="9787128" cy="4339650"/>
          </a:xfrm>
          <a:prstGeom prst="rect">
            <a:avLst/>
          </a:prstGeom>
          <a:noFill/>
        </p:spPr>
        <p:txBody>
          <a:bodyPr wrap="square">
            <a:spAutoFit/>
          </a:bodyPr>
          <a:lstStyle/>
          <a:p>
            <a:endParaRPr lang="en-GB" dirty="0"/>
          </a:p>
          <a:p>
            <a:r>
              <a:rPr lang="en-GB" sz="2000" dirty="0"/>
              <a:t>Learners must:</a:t>
            </a:r>
          </a:p>
          <a:p>
            <a:endParaRPr lang="en-GB" dirty="0"/>
          </a:p>
          <a:p>
            <a:pPr marL="285750" indent="-285750">
              <a:buFont typeface="Arial" panose="020B0604020202020204" pitchFamily="34" charset="0"/>
              <a:buChar char="•"/>
            </a:pPr>
            <a:r>
              <a:rPr lang="en-GB" sz="2000" dirty="0"/>
              <a:t>Be employed as a Teaching Assistant with support from your school and levy account holder/Apprenticeship Service Account holder</a:t>
            </a:r>
          </a:p>
          <a:p>
            <a:pPr marL="285750" indent="-285750">
              <a:buFont typeface="Arial" panose="020B0604020202020204" pitchFamily="34" charset="0"/>
              <a:buChar char="•"/>
            </a:pPr>
            <a:r>
              <a:rPr lang="en-GB" sz="2000" dirty="0"/>
              <a:t>Support from your Line Manager/designated Mentor to work with you throughout the programme and support you with the 20% off-the-job training including webinars, portfolio preparation, shadowing, reading and time to attend Review meetings. Also to set the plan for the on-the-job training according to an Individual Learning Plan</a:t>
            </a:r>
          </a:p>
          <a:p>
            <a:pPr marL="285750" indent="-285750">
              <a:buFont typeface="Arial" panose="020B0604020202020204" pitchFamily="34" charset="0"/>
              <a:buChar char="•"/>
            </a:pPr>
            <a:r>
              <a:rPr lang="en-GB" sz="2000" dirty="0"/>
              <a:t>Have GCSEs in English and Maths at Grade C (4) or above or able to achieve Level 2 English and Maths whilst on the programme (fully-supported on a one-to-one basis)</a:t>
            </a:r>
          </a:p>
          <a:p>
            <a:pPr marL="285750" indent="-285750">
              <a:buFont typeface="Arial" panose="020B0604020202020204" pitchFamily="34" charset="0"/>
              <a:buChar char="•"/>
            </a:pPr>
            <a:r>
              <a:rPr lang="en-GB" sz="2000" dirty="0"/>
              <a:t>Have 5 GCSEs at Grade C (4) or above or equivalent and/or experience in the role or similar roles.</a:t>
            </a:r>
          </a:p>
          <a:p>
            <a:pPr marL="285750" indent="-285750">
              <a:buFont typeface="Arial" panose="020B0604020202020204" pitchFamily="34" charset="0"/>
              <a:buChar char="•"/>
            </a:pPr>
            <a:r>
              <a:rPr lang="en-GB" sz="2000" dirty="0"/>
              <a:t>Have held a residency in the UK for the last three years</a:t>
            </a:r>
          </a:p>
        </p:txBody>
      </p:sp>
    </p:spTree>
    <p:extLst>
      <p:ext uri="{BB962C8B-B14F-4D97-AF65-F5344CB8AC3E}">
        <p14:creationId xmlns:p14="http://schemas.microsoft.com/office/powerpoint/2010/main" val="218567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C9E5-4AF5-4D39-A3DA-024A68872E2F}"/>
              </a:ext>
            </a:extLst>
          </p:cNvPr>
          <p:cNvSpPr>
            <a:spLocks noGrp="1"/>
          </p:cNvSpPr>
          <p:nvPr>
            <p:ph type="title"/>
          </p:nvPr>
        </p:nvSpPr>
        <p:spPr/>
        <p:txBody>
          <a:bodyPr/>
          <a:lstStyle/>
          <a:p>
            <a:r>
              <a:rPr lang="en-US" dirty="0"/>
              <a:t>Key dates and delivery</a:t>
            </a:r>
            <a:endParaRPr lang="en-GB" dirty="0"/>
          </a:p>
        </p:txBody>
      </p:sp>
      <p:sp>
        <p:nvSpPr>
          <p:cNvPr id="5" name="TextBox 4">
            <a:extLst>
              <a:ext uri="{FF2B5EF4-FFF2-40B4-BE49-F238E27FC236}">
                <a16:creationId xmlns:a16="http://schemas.microsoft.com/office/drawing/2014/main" id="{ACB0B061-415E-4A32-8C98-44116C9E6553}"/>
              </a:ext>
            </a:extLst>
          </p:cNvPr>
          <p:cNvSpPr txBox="1"/>
          <p:nvPr/>
        </p:nvSpPr>
        <p:spPr>
          <a:xfrm>
            <a:off x="760492" y="1376127"/>
            <a:ext cx="6355926" cy="2308324"/>
          </a:xfrm>
          <a:prstGeom prst="rect">
            <a:avLst/>
          </a:prstGeom>
          <a:noFill/>
        </p:spPr>
        <p:txBody>
          <a:bodyPr wrap="square" rtlCol="0">
            <a:spAutoFit/>
          </a:bodyPr>
          <a:lstStyle/>
          <a:p>
            <a:r>
              <a:rPr lang="en-US" b="1" dirty="0"/>
              <a:t>Next open intakes:</a:t>
            </a:r>
          </a:p>
          <a:p>
            <a:r>
              <a:rPr lang="en-US" dirty="0"/>
              <a:t>Applications close on 13</a:t>
            </a:r>
            <a:r>
              <a:rPr lang="en-US" baseline="30000" dirty="0"/>
              <a:t>th</a:t>
            </a:r>
            <a:r>
              <a:rPr lang="en-US" dirty="0"/>
              <a:t> August for a September start (19 and 26</a:t>
            </a:r>
            <a:r>
              <a:rPr lang="en-US" baseline="30000" dirty="0"/>
              <a:t>th</a:t>
            </a:r>
            <a:r>
              <a:rPr lang="en-US" dirty="0"/>
              <a:t>)</a:t>
            </a:r>
          </a:p>
          <a:p>
            <a:r>
              <a:rPr lang="en-US" dirty="0"/>
              <a:t>Applications close on 19</a:t>
            </a:r>
            <a:r>
              <a:rPr lang="en-US" baseline="30000" dirty="0"/>
              <a:t>th</a:t>
            </a:r>
            <a:r>
              <a:rPr lang="en-US" dirty="0"/>
              <a:t> September for a 19</a:t>
            </a:r>
            <a:r>
              <a:rPr lang="en-US" baseline="30000" dirty="0"/>
              <a:t>th</a:t>
            </a:r>
            <a:r>
              <a:rPr lang="en-US" dirty="0"/>
              <a:t> October start</a:t>
            </a:r>
          </a:p>
          <a:p>
            <a:r>
              <a:rPr lang="en-US" dirty="0"/>
              <a:t>Applications close on 13</a:t>
            </a:r>
            <a:r>
              <a:rPr lang="en-US" baseline="30000" dirty="0"/>
              <a:t>th</a:t>
            </a:r>
            <a:r>
              <a:rPr lang="en-US" dirty="0"/>
              <a:t> October for a 21</a:t>
            </a:r>
            <a:r>
              <a:rPr lang="en-US" baseline="30000" dirty="0"/>
              <a:t>st</a:t>
            </a:r>
            <a:r>
              <a:rPr lang="en-US" dirty="0"/>
              <a:t> November start</a:t>
            </a:r>
          </a:p>
          <a:p>
            <a:r>
              <a:rPr lang="en-US" dirty="0"/>
              <a:t>Bespoke regional cohorts to start as required</a:t>
            </a:r>
          </a:p>
          <a:p>
            <a:endParaRPr lang="en-US" dirty="0"/>
          </a:p>
          <a:p>
            <a:endParaRPr lang="en-GB" dirty="0"/>
          </a:p>
        </p:txBody>
      </p:sp>
      <p:sp>
        <p:nvSpPr>
          <p:cNvPr id="6" name="TextBox 5">
            <a:extLst>
              <a:ext uri="{FF2B5EF4-FFF2-40B4-BE49-F238E27FC236}">
                <a16:creationId xmlns:a16="http://schemas.microsoft.com/office/drawing/2014/main" id="{B0D6E01E-719C-4C61-974B-E5F81A84044A}"/>
              </a:ext>
            </a:extLst>
          </p:cNvPr>
          <p:cNvSpPr txBox="1"/>
          <p:nvPr/>
        </p:nvSpPr>
        <p:spPr>
          <a:xfrm>
            <a:off x="7901923" y="1294114"/>
            <a:ext cx="3296478" cy="1354217"/>
          </a:xfrm>
          <a:prstGeom prst="rect">
            <a:avLst/>
          </a:prstGeom>
          <a:noFill/>
        </p:spPr>
        <p:txBody>
          <a:bodyPr wrap="square" lIns="91440" tIns="45720" rIns="91440" bIns="45720" rtlCol="0" anchor="t">
            <a:spAutoFit/>
          </a:bodyPr>
          <a:lstStyle/>
          <a:p>
            <a:r>
              <a:rPr lang="en-US" sz="1600" b="1" dirty="0"/>
              <a:t>8 Core modules covering</a:t>
            </a:r>
            <a:endParaRPr lang="en-US" sz="1600" dirty="0"/>
          </a:p>
          <a:p>
            <a:r>
              <a:rPr lang="en-US" sz="1600" dirty="0"/>
              <a:t>17 Knowledge statements</a:t>
            </a:r>
            <a:endParaRPr lang="en-US" sz="1600" dirty="0">
              <a:cs typeface="Calibri"/>
            </a:endParaRPr>
          </a:p>
          <a:p>
            <a:r>
              <a:rPr lang="en-US" sz="1600" dirty="0"/>
              <a:t>16 Skills and </a:t>
            </a:r>
          </a:p>
          <a:p>
            <a:r>
              <a:rPr lang="en-US" sz="1600" dirty="0"/>
              <a:t>6 Behaviours </a:t>
            </a:r>
            <a:endParaRPr lang="en-US" sz="1600" dirty="0">
              <a:cs typeface="Calibri"/>
            </a:endParaRPr>
          </a:p>
          <a:p>
            <a:endParaRPr lang="en-GB" dirty="0"/>
          </a:p>
        </p:txBody>
      </p:sp>
      <p:pic>
        <p:nvPicPr>
          <p:cNvPr id="4" name="Picture 3">
            <a:extLst>
              <a:ext uri="{FF2B5EF4-FFF2-40B4-BE49-F238E27FC236}">
                <a16:creationId xmlns:a16="http://schemas.microsoft.com/office/drawing/2014/main" id="{724D6E0B-8CF3-7D32-51CE-59254C79B0B6}"/>
              </a:ext>
            </a:extLst>
          </p:cNvPr>
          <p:cNvPicPr>
            <a:picLocks noChangeAspect="1"/>
          </p:cNvPicPr>
          <p:nvPr/>
        </p:nvPicPr>
        <p:blipFill>
          <a:blip r:embed="rId2"/>
          <a:stretch>
            <a:fillRect/>
          </a:stretch>
        </p:blipFill>
        <p:spPr>
          <a:xfrm>
            <a:off x="627327" y="3266982"/>
            <a:ext cx="6930720" cy="2446372"/>
          </a:xfrm>
          <a:prstGeom prst="rect">
            <a:avLst/>
          </a:prstGeom>
        </p:spPr>
      </p:pic>
      <p:sp>
        <p:nvSpPr>
          <p:cNvPr id="9" name="TextBox 8">
            <a:extLst>
              <a:ext uri="{FF2B5EF4-FFF2-40B4-BE49-F238E27FC236}">
                <a16:creationId xmlns:a16="http://schemas.microsoft.com/office/drawing/2014/main" id="{741CAA42-F839-4FFC-BE82-C3248F8F88BC}"/>
              </a:ext>
            </a:extLst>
          </p:cNvPr>
          <p:cNvSpPr txBox="1"/>
          <p:nvPr/>
        </p:nvSpPr>
        <p:spPr>
          <a:xfrm>
            <a:off x="7901922" y="2534022"/>
            <a:ext cx="4081983" cy="3785652"/>
          </a:xfrm>
          <a:prstGeom prst="rect">
            <a:avLst/>
          </a:prstGeom>
          <a:noFill/>
        </p:spPr>
        <p:txBody>
          <a:bodyPr wrap="square">
            <a:spAutoFit/>
          </a:bodyPr>
          <a:lstStyle/>
          <a:p>
            <a:pPr algn="l"/>
            <a:r>
              <a:rPr lang="en-GB" sz="1500" b="1" i="0" dirty="0">
                <a:effectLst/>
              </a:rPr>
              <a:t>Delivery includes:</a:t>
            </a:r>
            <a:endParaRPr lang="en-GB" sz="1500" b="0" i="0" dirty="0">
              <a:effectLst/>
            </a:endParaRPr>
          </a:p>
          <a:p>
            <a:pPr algn="l">
              <a:buFont typeface="Arial" panose="020B0604020202020204" pitchFamily="34" charset="0"/>
              <a:buChar char="•"/>
            </a:pPr>
            <a:r>
              <a:rPr lang="en-GB" sz="1500" b="0" i="0" dirty="0">
                <a:effectLst/>
              </a:rPr>
              <a:t> Half-termly (4–6) Tutor on-site visits to carry</a:t>
            </a:r>
          </a:p>
          <a:p>
            <a:pPr algn="l"/>
            <a:r>
              <a:rPr lang="en-GB" sz="1500" dirty="0"/>
              <a:t>  </a:t>
            </a:r>
            <a:r>
              <a:rPr lang="en-GB" sz="1500" b="0" i="0" dirty="0">
                <a:effectLst/>
              </a:rPr>
              <a:t> out observations and professional discussions</a:t>
            </a:r>
          </a:p>
          <a:p>
            <a:pPr algn="l"/>
            <a:r>
              <a:rPr lang="en-GB" sz="1500" dirty="0"/>
              <a:t> </a:t>
            </a:r>
            <a:r>
              <a:rPr lang="en-GB" sz="1500" b="0" i="0" dirty="0">
                <a:effectLst/>
              </a:rPr>
              <a:t>  in the school workplace.</a:t>
            </a:r>
          </a:p>
          <a:p>
            <a:pPr algn="l">
              <a:buFont typeface="Arial" panose="020B0604020202020204" pitchFamily="34" charset="0"/>
              <a:buChar char="•"/>
            </a:pPr>
            <a:r>
              <a:rPr lang="en-GB" sz="1500" b="0" i="0" dirty="0">
                <a:effectLst/>
              </a:rPr>
              <a:t> An  extensive curriculum with 17 Knowledge,</a:t>
            </a:r>
          </a:p>
          <a:p>
            <a:pPr algn="l"/>
            <a:r>
              <a:rPr lang="en-GB" sz="1500" dirty="0"/>
              <a:t>  </a:t>
            </a:r>
            <a:r>
              <a:rPr lang="en-GB" sz="1500" b="0" i="0" dirty="0">
                <a:effectLst/>
              </a:rPr>
              <a:t> 16 Skills and 6 Behaviours that help support</a:t>
            </a:r>
          </a:p>
          <a:p>
            <a:pPr algn="l"/>
            <a:r>
              <a:rPr lang="en-GB" sz="1500" dirty="0"/>
              <a:t> </a:t>
            </a:r>
            <a:r>
              <a:rPr lang="en-GB" sz="1500" b="0" i="0" dirty="0">
                <a:effectLst/>
              </a:rPr>
              <a:t>  the class teacher and enhance learning.</a:t>
            </a:r>
          </a:p>
          <a:p>
            <a:pPr algn="l">
              <a:buFont typeface="Arial" panose="020B0604020202020204" pitchFamily="34" charset="0"/>
              <a:buChar char="•"/>
            </a:pPr>
            <a:r>
              <a:rPr lang="en-GB" sz="1500" b="0" i="0" dirty="0">
                <a:effectLst/>
              </a:rPr>
              <a:t> 6-weekly remote or face-to-face online</a:t>
            </a:r>
          </a:p>
          <a:p>
            <a:pPr algn="l"/>
            <a:r>
              <a:rPr lang="en-GB" sz="1500" dirty="0"/>
              <a:t>  </a:t>
            </a:r>
            <a:r>
              <a:rPr lang="en-GB" sz="1500" b="0" i="0" dirty="0">
                <a:effectLst/>
              </a:rPr>
              <a:t> reviews with the Tutor and the Head Teacher/</a:t>
            </a:r>
          </a:p>
          <a:p>
            <a:pPr algn="l"/>
            <a:r>
              <a:rPr lang="en-GB" sz="1500" dirty="0"/>
              <a:t>  </a:t>
            </a:r>
            <a:r>
              <a:rPr lang="en-GB" sz="1500" b="0" i="0" dirty="0">
                <a:effectLst/>
              </a:rPr>
              <a:t> Line Manager/ mentor.</a:t>
            </a:r>
          </a:p>
          <a:p>
            <a:pPr algn="l">
              <a:buFont typeface="Arial" panose="020B0604020202020204" pitchFamily="34" charset="0"/>
              <a:buChar char="•"/>
            </a:pPr>
            <a:r>
              <a:rPr lang="en-GB" sz="1500" b="0" i="0" dirty="0">
                <a:effectLst/>
              </a:rPr>
              <a:t> Reflective CPD online journal or blog.</a:t>
            </a:r>
          </a:p>
          <a:p>
            <a:pPr algn="l">
              <a:buFont typeface="Arial" panose="020B0604020202020204" pitchFamily="34" charset="0"/>
              <a:buChar char="•"/>
            </a:pPr>
            <a:r>
              <a:rPr lang="en-GB" sz="1500" b="0" i="0" dirty="0">
                <a:effectLst/>
              </a:rPr>
              <a:t> One-to-one teaching sessions with a dedicated</a:t>
            </a:r>
          </a:p>
          <a:p>
            <a:pPr algn="l"/>
            <a:r>
              <a:rPr lang="en-GB" sz="1500" dirty="0"/>
              <a:t>  </a:t>
            </a:r>
            <a:r>
              <a:rPr lang="en-GB" sz="1500" b="0" i="0" dirty="0">
                <a:effectLst/>
              </a:rPr>
              <a:t> Tutor.</a:t>
            </a:r>
          </a:p>
          <a:p>
            <a:pPr algn="l">
              <a:buFont typeface="Arial" panose="020B0604020202020204" pitchFamily="34" charset="0"/>
              <a:buChar char="•"/>
            </a:pPr>
            <a:r>
              <a:rPr lang="en-GB" sz="1500" b="0" i="0" dirty="0">
                <a:effectLst/>
              </a:rPr>
              <a:t> Group webinars and online catch-ups.</a:t>
            </a:r>
          </a:p>
          <a:p>
            <a:pPr algn="l">
              <a:buFont typeface="Arial" panose="020B0604020202020204" pitchFamily="34" charset="0"/>
              <a:buChar char="•"/>
            </a:pPr>
            <a:r>
              <a:rPr lang="en-GB" sz="1500" b="0" i="0" dirty="0">
                <a:effectLst/>
              </a:rPr>
              <a:t> HLTA competencies and career development.</a:t>
            </a:r>
          </a:p>
          <a:p>
            <a:pPr algn="l">
              <a:buFont typeface="Arial" panose="020B0604020202020204" pitchFamily="34" charset="0"/>
              <a:buChar char="•"/>
            </a:pPr>
            <a:r>
              <a:rPr lang="en-GB" sz="1500" b="0" i="0" dirty="0">
                <a:effectLst/>
              </a:rPr>
              <a:t> Individual learning plans.</a:t>
            </a:r>
          </a:p>
        </p:txBody>
      </p:sp>
    </p:spTree>
    <p:extLst>
      <p:ext uri="{BB962C8B-B14F-4D97-AF65-F5344CB8AC3E}">
        <p14:creationId xmlns:p14="http://schemas.microsoft.com/office/powerpoint/2010/main" val="378089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481E96-3506-4039-964D-31800444FAF2}"/>
              </a:ext>
            </a:extLst>
          </p:cNvPr>
          <p:cNvSpPr>
            <a:spLocks noGrp="1"/>
          </p:cNvSpPr>
          <p:nvPr>
            <p:ph type="title"/>
          </p:nvPr>
        </p:nvSpPr>
        <p:spPr>
          <a:xfrm>
            <a:off x="839788" y="457199"/>
            <a:ext cx="3932237" cy="2024743"/>
          </a:xfrm>
        </p:spPr>
        <p:txBody>
          <a:bodyPr>
            <a:noAutofit/>
          </a:bodyPr>
          <a:lstStyle/>
          <a:p>
            <a:r>
              <a:rPr lang="en-US" sz="4400"/>
              <a:t>W</a:t>
            </a:r>
            <a:r>
              <a:rPr lang="en-GB" sz="4400" err="1"/>
              <a:t>hy</a:t>
            </a:r>
            <a:r>
              <a:rPr lang="en-GB" sz="4400"/>
              <a:t> choose Best Practice Network?</a:t>
            </a:r>
          </a:p>
        </p:txBody>
      </p:sp>
      <p:pic>
        <p:nvPicPr>
          <p:cNvPr id="10" name="Content Placeholder 9" descr="Diagram&#10;&#10;Description automatically generated">
            <a:extLst>
              <a:ext uri="{FF2B5EF4-FFF2-40B4-BE49-F238E27FC236}">
                <a16:creationId xmlns:a16="http://schemas.microsoft.com/office/drawing/2014/main" id="{1FEA8B99-4D45-46EF-832E-E338D43492A8}"/>
              </a:ext>
            </a:extLst>
          </p:cNvPr>
          <p:cNvPicPr>
            <a:picLocks noGrp="1" noChangeAspect="1"/>
          </p:cNvPicPr>
          <p:nvPr>
            <p:ph idx="1"/>
          </p:nvPr>
        </p:nvPicPr>
        <p:blipFill>
          <a:blip r:embed="rId2"/>
          <a:stretch>
            <a:fillRect/>
          </a:stretch>
        </p:blipFill>
        <p:spPr>
          <a:xfrm>
            <a:off x="4414789" y="457200"/>
            <a:ext cx="7075753" cy="6221941"/>
          </a:xfrm>
          <a:prstGeom prst="rect">
            <a:avLst/>
          </a:prstGeom>
        </p:spPr>
      </p:pic>
    </p:spTree>
    <p:extLst>
      <p:ext uri="{BB962C8B-B14F-4D97-AF65-F5344CB8AC3E}">
        <p14:creationId xmlns:p14="http://schemas.microsoft.com/office/powerpoint/2010/main" val="132461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80BE-2050-48E9-99E7-EF7C8953BD80}"/>
              </a:ext>
            </a:extLst>
          </p:cNvPr>
          <p:cNvSpPr>
            <a:spLocks noGrp="1"/>
          </p:cNvSpPr>
          <p:nvPr>
            <p:ph type="title"/>
          </p:nvPr>
        </p:nvSpPr>
        <p:spPr>
          <a:xfrm>
            <a:off x="726882" y="244736"/>
            <a:ext cx="10515600" cy="1325563"/>
          </a:xfrm>
        </p:spPr>
        <p:txBody>
          <a:bodyPr>
            <a:normAutofit/>
          </a:bodyPr>
          <a:lstStyle/>
          <a:p>
            <a:r>
              <a:rPr lang="en-US"/>
              <a:t>Developing a specialist area</a:t>
            </a:r>
            <a:endParaRPr lang="en-GB"/>
          </a:p>
        </p:txBody>
      </p:sp>
      <p:pic>
        <p:nvPicPr>
          <p:cNvPr id="4" name="Picture 3" descr="Diagram&#10;&#10;Description automatically generated">
            <a:extLst>
              <a:ext uri="{FF2B5EF4-FFF2-40B4-BE49-F238E27FC236}">
                <a16:creationId xmlns:a16="http://schemas.microsoft.com/office/drawing/2014/main" id="{3DC24B53-F43A-473E-9F31-15CDDC47C3F6}"/>
              </a:ext>
            </a:extLst>
          </p:cNvPr>
          <p:cNvPicPr>
            <a:picLocks noChangeAspect="1"/>
          </p:cNvPicPr>
          <p:nvPr/>
        </p:nvPicPr>
        <p:blipFill>
          <a:blip r:embed="rId2"/>
          <a:stretch>
            <a:fillRect/>
          </a:stretch>
        </p:blipFill>
        <p:spPr>
          <a:xfrm>
            <a:off x="8248407" y="539496"/>
            <a:ext cx="3216711" cy="2772784"/>
          </a:xfrm>
          <a:prstGeom prst="rect">
            <a:avLst/>
          </a:prstGeom>
        </p:spPr>
      </p:pic>
      <p:pic>
        <p:nvPicPr>
          <p:cNvPr id="5" name="Picture 4">
            <a:extLst>
              <a:ext uri="{FF2B5EF4-FFF2-40B4-BE49-F238E27FC236}">
                <a16:creationId xmlns:a16="http://schemas.microsoft.com/office/drawing/2014/main" id="{0CFEFE91-4BF0-2604-27DD-85F70FBBC8D9}"/>
              </a:ext>
            </a:extLst>
          </p:cNvPr>
          <p:cNvPicPr>
            <a:picLocks noChangeAspect="1"/>
          </p:cNvPicPr>
          <p:nvPr/>
        </p:nvPicPr>
        <p:blipFill>
          <a:blip r:embed="rId3"/>
          <a:stretch>
            <a:fillRect/>
          </a:stretch>
        </p:blipFill>
        <p:spPr>
          <a:xfrm>
            <a:off x="4142232" y="4198691"/>
            <a:ext cx="7100250" cy="1987688"/>
          </a:xfrm>
          <a:prstGeom prst="rect">
            <a:avLst/>
          </a:prstGeom>
        </p:spPr>
      </p:pic>
      <p:sp>
        <p:nvSpPr>
          <p:cNvPr id="7" name="TextBox 6">
            <a:extLst>
              <a:ext uri="{FF2B5EF4-FFF2-40B4-BE49-F238E27FC236}">
                <a16:creationId xmlns:a16="http://schemas.microsoft.com/office/drawing/2014/main" id="{85A66413-B637-9E27-BF9C-6219F17289A1}"/>
              </a:ext>
            </a:extLst>
          </p:cNvPr>
          <p:cNvSpPr txBox="1"/>
          <p:nvPr/>
        </p:nvSpPr>
        <p:spPr>
          <a:xfrm>
            <a:off x="822960" y="1307592"/>
            <a:ext cx="7699248" cy="2862322"/>
          </a:xfrm>
          <a:prstGeom prst="rect">
            <a:avLst/>
          </a:prstGeom>
          <a:noFill/>
        </p:spPr>
        <p:txBody>
          <a:bodyPr wrap="square">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must select and complete </a:t>
            </a:r>
            <a:r>
              <a:rPr lang="en-GB" sz="1800" b="1" dirty="0">
                <a:effectLst/>
                <a:latin typeface="Calibri" panose="020F0502020204030204" pitchFamily="34" charset="0"/>
                <a:ea typeface="Calibri" panose="020F0502020204030204" pitchFamily="34" charset="0"/>
              </a:rPr>
              <a:t>one </a:t>
            </a:r>
            <a:r>
              <a:rPr lang="en-GB" sz="1800" dirty="0">
                <a:effectLst/>
                <a:latin typeface="Calibri" panose="020F0502020204030204" pitchFamily="34" charset="0"/>
                <a:ea typeface="Calibri" panose="020F0502020204030204" pitchFamily="34" charset="0"/>
              </a:rPr>
              <a:t>specialism on programme</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can choose more than one</a:t>
            </a:r>
            <a:r>
              <a:rPr lang="en-GB" dirty="0">
                <a:latin typeface="Calibri" panose="020F0502020204030204" pitchFamily="34" charset="0"/>
                <a:ea typeface="Calibri" panose="020F0502020204030204" pitchFamily="34" charset="0"/>
              </a:rPr>
              <a:t> but must </a:t>
            </a:r>
            <a:r>
              <a:rPr lang="en-GB" sz="1800" dirty="0">
                <a:effectLst/>
                <a:latin typeface="Calibri" panose="020F0502020204030204" pitchFamily="34" charset="0"/>
                <a:ea typeface="Calibri" panose="020F0502020204030204" pitchFamily="34" charset="0"/>
              </a:rPr>
              <a:t>ensure this is discussed with employer and tutor so that time spent on these specialisms does not interfere with </a:t>
            </a:r>
            <a:r>
              <a:rPr lang="en-GB" dirty="0">
                <a:latin typeface="Calibri" panose="020F0502020204030204" pitchFamily="34" charset="0"/>
                <a:ea typeface="Calibri" panose="020F0502020204030204" pitchFamily="34" charset="0"/>
              </a:rPr>
              <a:t>the</a:t>
            </a:r>
            <a:r>
              <a:rPr lang="en-GB" sz="1800" dirty="0">
                <a:effectLst/>
                <a:latin typeface="Calibri" panose="020F0502020204030204" pitchFamily="34" charset="0"/>
                <a:ea typeface="Calibri" panose="020F0502020204030204" pitchFamily="34" charset="0"/>
              </a:rPr>
              <a:t> job role or with core apprenticeship course requirements</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certificates for any specialisms successfully completed</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the specialisms become available six months after the </a:t>
            </a:r>
            <a:r>
              <a:rPr lang="en-GB" dirty="0">
                <a:latin typeface="Calibri" panose="020F0502020204030204" pitchFamily="34" charset="0"/>
                <a:ea typeface="Calibri" panose="020F0502020204030204" pitchFamily="34" charset="0"/>
              </a:rPr>
              <a:t>apprenticeship </a:t>
            </a:r>
            <a:r>
              <a:rPr lang="en-GB" sz="1800" dirty="0">
                <a:effectLst/>
                <a:latin typeface="Calibri" panose="020F0502020204030204" pitchFamily="34" charset="0"/>
                <a:ea typeface="Calibri" panose="020F0502020204030204" pitchFamily="34" charset="0"/>
              </a:rPr>
              <a:t>start date </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rPr>
              <a:t>w</a:t>
            </a:r>
            <a:r>
              <a:rPr lang="en-GB" sz="1800" dirty="0">
                <a:effectLst/>
                <a:latin typeface="Calibri" panose="020F0502020204030204" pitchFamily="34" charset="0"/>
                <a:ea typeface="Calibri" panose="020F0502020204030204" pitchFamily="34" charset="0"/>
              </a:rPr>
              <a:t>e advise completion of one specialism any time between month 6 and month 11 and then to review the benefits or otherwise of any additional specialisms</a:t>
            </a:r>
          </a:p>
        </p:txBody>
      </p:sp>
    </p:spTree>
    <p:extLst>
      <p:ext uri="{BB962C8B-B14F-4D97-AF65-F5344CB8AC3E}">
        <p14:creationId xmlns:p14="http://schemas.microsoft.com/office/powerpoint/2010/main" val="58257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3B41-45AE-47E1-827B-A54655FF5529}"/>
              </a:ext>
            </a:extLst>
          </p:cNvPr>
          <p:cNvSpPr>
            <a:spLocks noGrp="1"/>
          </p:cNvSpPr>
          <p:nvPr>
            <p:ph type="title"/>
          </p:nvPr>
        </p:nvSpPr>
        <p:spPr>
          <a:xfrm>
            <a:off x="831850" y="2118510"/>
            <a:ext cx="5170597" cy="3069125"/>
          </a:xfrm>
        </p:spPr>
        <p:txBody>
          <a:bodyPr>
            <a:normAutofit/>
          </a:bodyPr>
          <a:lstStyle/>
          <a:p>
            <a:r>
              <a:rPr lang="en-US"/>
              <a:t>Bud </a:t>
            </a:r>
            <a:r>
              <a:rPr lang="en-US" sz="1800">
                <a:solidFill>
                  <a:schemeClr val="tx1"/>
                </a:solidFill>
              </a:rPr>
              <a:t>is our end-to-end system which is used for on boarding applicants, recording all activities on </a:t>
            </a:r>
            <a:r>
              <a:rPr lang="en-US" sz="1800" err="1">
                <a:solidFill>
                  <a:schemeClr val="tx1"/>
                </a:solidFill>
              </a:rPr>
              <a:t>programme</a:t>
            </a:r>
            <a:r>
              <a:rPr lang="en-US" sz="1800">
                <a:solidFill>
                  <a:schemeClr val="tx1"/>
                </a:solidFill>
              </a:rPr>
              <a:t>, recording Review meetings with both learner and employer, administering accounts, reporting on data and metrics and generating all funding information for sharing monthly with the government.</a:t>
            </a:r>
            <a:br>
              <a:rPr lang="en-US" sz="1800">
                <a:solidFill>
                  <a:schemeClr val="tx1"/>
                </a:solidFill>
              </a:rPr>
            </a:br>
            <a:br>
              <a:rPr lang="en-US" sz="1800">
                <a:solidFill>
                  <a:schemeClr val="tx1"/>
                </a:solidFill>
              </a:rPr>
            </a:br>
            <a:r>
              <a:rPr lang="en-US" sz="1800">
                <a:solidFill>
                  <a:schemeClr val="tx1"/>
                </a:solidFill>
              </a:rPr>
              <a:t>Canvas is used as a library where we share additional resources</a:t>
            </a:r>
            <a:endParaRPr lang="en-GB" sz="1800">
              <a:solidFill>
                <a:schemeClr val="tx1"/>
              </a:solidFill>
            </a:endParaRPr>
          </a:p>
        </p:txBody>
      </p:sp>
      <p:pic>
        <p:nvPicPr>
          <p:cNvPr id="5" name="Picture Placeholder 4" descr="A picture containing text&#10;&#10;Description automatically generated">
            <a:extLst>
              <a:ext uri="{FF2B5EF4-FFF2-40B4-BE49-F238E27FC236}">
                <a16:creationId xmlns:a16="http://schemas.microsoft.com/office/drawing/2014/main" id="{C6445773-9565-4418-A04F-C4DC45AB083D}"/>
              </a:ext>
            </a:extLst>
          </p:cNvPr>
          <p:cNvPicPr>
            <a:picLocks noGrp="1" noChangeAspect="1"/>
          </p:cNvPicPr>
          <p:nvPr>
            <p:ph type="pic" sz="quarter" idx="10"/>
          </p:nvPr>
        </p:nvPicPr>
        <p:blipFill rotWithShape="1">
          <a:blip r:embed="rId2"/>
          <a:srcRect l="-12049" t="-81922" r="-12345" b="-85272"/>
          <a:stretch/>
        </p:blipFill>
        <p:spPr>
          <a:xfrm>
            <a:off x="7308464" y="1136822"/>
            <a:ext cx="5098526" cy="5098526"/>
          </a:xfrm>
        </p:spPr>
      </p:pic>
      <p:pic>
        <p:nvPicPr>
          <p:cNvPr id="3" name="Picture 2">
            <a:extLst>
              <a:ext uri="{FF2B5EF4-FFF2-40B4-BE49-F238E27FC236}">
                <a16:creationId xmlns:a16="http://schemas.microsoft.com/office/drawing/2014/main" id="{CC12C3C7-7892-48CF-AFCE-5ADED49877F3}"/>
              </a:ext>
            </a:extLst>
          </p:cNvPr>
          <p:cNvPicPr>
            <a:picLocks noChangeAspect="1"/>
          </p:cNvPicPr>
          <p:nvPr/>
        </p:nvPicPr>
        <p:blipFill>
          <a:blip r:embed="rId3"/>
          <a:stretch>
            <a:fillRect/>
          </a:stretch>
        </p:blipFill>
        <p:spPr>
          <a:xfrm>
            <a:off x="5833450" y="333460"/>
            <a:ext cx="2429060" cy="1350485"/>
          </a:xfrm>
          <a:prstGeom prst="rect">
            <a:avLst/>
          </a:prstGeom>
        </p:spPr>
      </p:pic>
    </p:spTree>
    <p:extLst>
      <p:ext uri="{BB962C8B-B14F-4D97-AF65-F5344CB8AC3E}">
        <p14:creationId xmlns:p14="http://schemas.microsoft.com/office/powerpoint/2010/main" val="292118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D78-1A6A-41FC-BF48-726BFD31A789}"/>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End Point Assessment</a:t>
            </a:r>
          </a:p>
        </p:txBody>
      </p:sp>
      <p:sp>
        <p:nvSpPr>
          <p:cNvPr id="3" name="TextBox 2">
            <a:extLst>
              <a:ext uri="{FF2B5EF4-FFF2-40B4-BE49-F238E27FC236}">
                <a16:creationId xmlns:a16="http://schemas.microsoft.com/office/drawing/2014/main" id="{248F9863-F1D4-43F5-9FCB-BCA1C9DF3C92}"/>
              </a:ext>
            </a:extLst>
          </p:cNvPr>
          <p:cNvSpPr txBox="1"/>
          <p:nvPr/>
        </p:nvSpPr>
        <p:spPr>
          <a:xfrm>
            <a:off x="930302" y="1276350"/>
            <a:ext cx="10290147" cy="4524315"/>
          </a:xfrm>
          <a:prstGeom prst="rect">
            <a:avLst/>
          </a:prstGeom>
          <a:noFill/>
        </p:spPr>
        <p:txBody>
          <a:bodyPr wrap="square" rtlCol="0">
            <a:spAutoFit/>
          </a:bodyPr>
          <a:lstStyle/>
          <a:p>
            <a:r>
              <a:rPr lang="en-US" b="1"/>
              <a:t>Assessment Method 1: Practical Observation with Questions &amp; Answers </a:t>
            </a:r>
          </a:p>
          <a:p>
            <a:pPr marL="285750" indent="-285750">
              <a:buFont typeface="Arial" panose="020B0604020202020204" pitchFamily="34" charset="0"/>
              <a:buChar char="•"/>
            </a:pPr>
            <a:r>
              <a:rPr lang="en-US"/>
              <a:t>The practical observation will be carried out over 2 hours (+/- 10%). The Q &amp; A will last for 15 minutes (+/- 10%) and will take place at the end of each observation </a:t>
            </a:r>
          </a:p>
          <a:p>
            <a:pPr marL="285750" indent="-285750">
              <a:buFont typeface="Arial" panose="020B0604020202020204" pitchFamily="34" charset="0"/>
              <a:buChar char="•"/>
            </a:pPr>
            <a:r>
              <a:rPr lang="en-US"/>
              <a:t>Whenever possible the practical observation should be undertaken by an independent assessor over a period of one day with each session lasting for at least 30 minutes, depending on the needs of the employer and practical observation opportunities. </a:t>
            </a:r>
          </a:p>
          <a:p>
            <a:pPr marL="285750" indent="-285750">
              <a:buFont typeface="Arial" panose="020B0604020202020204" pitchFamily="34" charset="0"/>
              <a:buChar char="•"/>
            </a:pPr>
            <a:r>
              <a:rPr lang="en-US"/>
              <a:t>The practical observation must take place in the apprentice’s workplace.</a:t>
            </a:r>
          </a:p>
          <a:p>
            <a:pPr marL="285750" indent="-285750">
              <a:buFont typeface="Arial" panose="020B0604020202020204" pitchFamily="34" charset="0"/>
              <a:buChar char="•"/>
            </a:pPr>
            <a:endParaRPr lang="en-US">
              <a:solidFill>
                <a:srgbClr val="737373"/>
              </a:solidFill>
              <a:latin typeface="Lato" panose="020F0502020204030203" pitchFamily="34" charset="0"/>
            </a:endParaRPr>
          </a:p>
          <a:p>
            <a:r>
              <a:rPr lang="en-US" b="1"/>
              <a:t>Assessment Method 2: Professional Discussion supported by portfolio of evidence </a:t>
            </a:r>
          </a:p>
          <a:p>
            <a:pPr marL="285750" indent="-285750">
              <a:buFont typeface="Arial" panose="020B0604020202020204" pitchFamily="34" charset="0"/>
              <a:buChar char="•"/>
            </a:pPr>
            <a:r>
              <a:rPr lang="en-US"/>
              <a:t>The portfolio of evidence should be given to the independent assessor two weeks prior to the professional discussion taking place. Although this is not assessed by the independent assessor it will enable them to prepare for the professional discussion. </a:t>
            </a:r>
          </a:p>
          <a:p>
            <a:pPr marL="285750" indent="-285750">
              <a:buFont typeface="Arial" panose="020B0604020202020204" pitchFamily="34" charset="0"/>
              <a:buChar char="•"/>
            </a:pPr>
            <a:r>
              <a:rPr lang="en-US"/>
              <a:t>The professional discussion will last for a duration of 90 minutes (+/- 10%). </a:t>
            </a:r>
          </a:p>
          <a:p>
            <a:pPr marL="285750" indent="-285750">
              <a:buFont typeface="Arial" panose="020B0604020202020204" pitchFamily="34" charset="0"/>
              <a:buChar char="•"/>
            </a:pPr>
            <a:r>
              <a:rPr lang="en-US"/>
              <a:t>The professional discussion will be a structured discussion between the apprentice and the independent assessor, following the practical observation, to establish the apprentice’s understanding and application of the knowledge, skills and behaviours. </a:t>
            </a:r>
            <a:endParaRPr lang="en-GB"/>
          </a:p>
        </p:txBody>
      </p:sp>
    </p:spTree>
    <p:extLst>
      <p:ext uri="{BB962C8B-B14F-4D97-AF65-F5344CB8AC3E}">
        <p14:creationId xmlns:p14="http://schemas.microsoft.com/office/powerpoint/2010/main" val="341318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68A9-E2E2-4EEE-A237-2C2DC302854F}"/>
              </a:ext>
            </a:extLst>
          </p:cNvPr>
          <p:cNvSpPr>
            <a:spLocks noGrp="1"/>
          </p:cNvSpPr>
          <p:nvPr>
            <p:ph type="title"/>
          </p:nvPr>
        </p:nvSpPr>
        <p:spPr/>
        <p:txBody>
          <a:bodyPr/>
          <a:lstStyle/>
          <a:p>
            <a:r>
              <a:rPr lang="en-US"/>
              <a:t>Progression Routes</a:t>
            </a:r>
            <a:endParaRPr lang="en-GB"/>
          </a:p>
        </p:txBody>
      </p:sp>
      <p:sp>
        <p:nvSpPr>
          <p:cNvPr id="3" name="TextBox 2">
            <a:extLst>
              <a:ext uri="{FF2B5EF4-FFF2-40B4-BE49-F238E27FC236}">
                <a16:creationId xmlns:a16="http://schemas.microsoft.com/office/drawing/2014/main" id="{1EF45A95-3622-457F-923F-5A73261DADF4}"/>
              </a:ext>
            </a:extLst>
          </p:cNvPr>
          <p:cNvSpPr txBox="1"/>
          <p:nvPr/>
        </p:nvSpPr>
        <p:spPr>
          <a:xfrm>
            <a:off x="892202" y="1626209"/>
            <a:ext cx="10407595" cy="4154984"/>
          </a:xfrm>
          <a:prstGeom prst="rect">
            <a:avLst/>
          </a:prstGeom>
          <a:noFill/>
        </p:spPr>
        <p:txBody>
          <a:bodyPr wrap="square" lIns="91440" tIns="45720" rIns="91440" bIns="45720" rtlCol="0" anchor="t">
            <a:spAutoFit/>
          </a:bodyPr>
          <a:lstStyle/>
          <a:p>
            <a:r>
              <a:rPr lang="en-US" sz="2200" dirty="0"/>
              <a:t>Learning gained will include:</a:t>
            </a:r>
          </a:p>
          <a:p>
            <a:endParaRPr lang="en-US" sz="2200" dirty="0"/>
          </a:p>
          <a:p>
            <a:pPr marL="285750" indent="-285750">
              <a:buFont typeface="Arial" panose="020B0604020202020204" pitchFamily="34" charset="0"/>
              <a:buChar char="•"/>
            </a:pPr>
            <a:r>
              <a:rPr lang="en-US" sz="2200" dirty="0"/>
              <a:t>the development of a specialist area/s (area of expertise)</a:t>
            </a:r>
          </a:p>
          <a:p>
            <a:pPr marL="285750" indent="-285750">
              <a:buFont typeface="Arial" panose="020B0604020202020204" pitchFamily="34" charset="0"/>
              <a:buChar char="•"/>
            </a:pPr>
            <a:r>
              <a:rPr lang="en-US" sz="2200" dirty="0" err="1"/>
              <a:t>familiarisation</a:t>
            </a:r>
            <a:r>
              <a:rPr lang="en-US" sz="2200" dirty="0"/>
              <a:t> and use of HLTA assessment methodology, delivered in the context of level 3 </a:t>
            </a:r>
          </a:p>
          <a:p>
            <a:pPr marL="285750" indent="-285750">
              <a:buFont typeface="Arial" panose="020B0604020202020204" pitchFamily="34" charset="0"/>
              <a:buChar char="•"/>
            </a:pPr>
            <a:r>
              <a:rPr lang="en-US" sz="2200" dirty="0" err="1"/>
              <a:t>familiaristaion</a:t>
            </a:r>
            <a:r>
              <a:rPr lang="en-US" sz="2200" dirty="0"/>
              <a:t> with the HLTA Standards, and </a:t>
            </a:r>
          </a:p>
          <a:p>
            <a:pPr marL="285750" indent="-285750">
              <a:buFont typeface="Arial" panose="020B0604020202020204" pitchFamily="34" charset="0"/>
              <a:buChar char="•"/>
            </a:pPr>
            <a:r>
              <a:rPr lang="en-US" sz="2200" dirty="0"/>
              <a:t>a greater knowledge and understanding of whole class teaching</a:t>
            </a:r>
          </a:p>
          <a:p>
            <a:endParaRPr lang="en-US" sz="2200" dirty="0"/>
          </a:p>
          <a:p>
            <a:r>
              <a:rPr lang="en-US" sz="2200" dirty="0"/>
              <a:t>that will support progression to Higher Level Teaching Assistant (HLTA) status.</a:t>
            </a:r>
          </a:p>
          <a:p>
            <a:endParaRPr lang="en-US" sz="2200" dirty="0"/>
          </a:p>
          <a:p>
            <a:r>
              <a:rPr lang="en-US" sz="2200" dirty="0"/>
              <a:t>Successful learners will be eligible to apply for fast-track HLTA with BPN, once their level 3 qualification has been awarded.</a:t>
            </a:r>
            <a:endParaRPr lang="en-GB" sz="2200" dirty="0"/>
          </a:p>
        </p:txBody>
      </p:sp>
    </p:spTree>
    <p:extLst>
      <p:ext uri="{BB962C8B-B14F-4D97-AF65-F5344CB8AC3E}">
        <p14:creationId xmlns:p14="http://schemas.microsoft.com/office/powerpoint/2010/main" val="101831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4" name="Freeform: Shape 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medium confidence">
            <a:extLst>
              <a:ext uri="{FF2B5EF4-FFF2-40B4-BE49-F238E27FC236}">
                <a16:creationId xmlns:a16="http://schemas.microsoft.com/office/drawing/2014/main" id="{8FB38844-7CB5-E8B8-C2F7-2F8C13FCCACD}"/>
              </a:ext>
            </a:extLst>
          </p:cNvPr>
          <p:cNvPicPr>
            <a:picLocks noChangeAspect="1"/>
          </p:cNvPicPr>
          <p:nvPr/>
        </p:nvPicPr>
        <p:blipFill rotWithShape="1">
          <a:blip r:embed="rId3"/>
          <a:srcRect r="34297"/>
          <a:stretch/>
        </p:blipFill>
        <p:spPr>
          <a:xfrm>
            <a:off x="5655369" y="643467"/>
            <a:ext cx="4231607" cy="5571065"/>
          </a:xfrm>
          <a:prstGeom prst="rect">
            <a:avLst/>
          </a:prstGeom>
          <a:noFill/>
        </p:spPr>
      </p:pic>
      <p:sp>
        <p:nvSpPr>
          <p:cNvPr id="6" name="Speech Bubble: Rectangle with Corners Rounded 5">
            <a:extLst>
              <a:ext uri="{FF2B5EF4-FFF2-40B4-BE49-F238E27FC236}">
                <a16:creationId xmlns:a16="http://schemas.microsoft.com/office/drawing/2014/main" id="{A44A3B4D-B9C9-E985-EB0F-225754346A9F}"/>
              </a:ext>
            </a:extLst>
          </p:cNvPr>
          <p:cNvSpPr/>
          <p:nvPr/>
        </p:nvSpPr>
        <p:spPr>
          <a:xfrm>
            <a:off x="666505" y="559195"/>
            <a:ext cx="4231607" cy="220229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32104">
              <a:spcAft>
                <a:spcPts val="600"/>
              </a:spcAft>
            </a:pPr>
            <a:r>
              <a:rPr lang="en-US" sz="1638" kern="1200">
                <a:solidFill>
                  <a:schemeClr val="lt1"/>
                </a:solidFill>
                <a:latin typeface="+mn-lt"/>
                <a:ea typeface="+mn-ea"/>
                <a:cs typeface="+mn-cs"/>
              </a:rPr>
              <a:t>Primary ITT Apprenticeship Route </a:t>
            </a:r>
            <a:endParaRPr lang="en-US"/>
          </a:p>
        </p:txBody>
      </p:sp>
    </p:spTree>
    <p:extLst>
      <p:ext uri="{BB962C8B-B14F-4D97-AF65-F5344CB8AC3E}">
        <p14:creationId xmlns:p14="http://schemas.microsoft.com/office/powerpoint/2010/main" val="428116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5937D6-063A-47F8-B02B-1E3AD77EA41E}"/>
              </a:ext>
            </a:extLst>
          </p:cNvPr>
          <p:cNvSpPr txBox="1"/>
          <p:nvPr/>
        </p:nvSpPr>
        <p:spPr>
          <a:xfrm>
            <a:off x="5362973" y="1570281"/>
            <a:ext cx="5760640" cy="4093428"/>
          </a:xfrm>
          <a:prstGeom prst="rect">
            <a:avLst/>
          </a:prstGeom>
          <a:noFill/>
        </p:spPr>
        <p:txBody>
          <a:bodyPr wrap="square">
            <a:spAutoFit/>
          </a:bodyPr>
          <a:lstStyle/>
          <a:p>
            <a:pPr>
              <a:spcAft>
                <a:spcPts val="3200"/>
              </a:spcAft>
            </a:pPr>
            <a:r>
              <a:rPr lang="en-GB" sz="2000">
                <a:ea typeface="Times New Roman" panose="02020603050405020304" pitchFamily="18" charset="0"/>
                <a:cs typeface="Times New Roman" panose="02020603050405020304" pitchFamily="18" charset="0"/>
              </a:rPr>
              <a:t>Apprenticeships are work-based training programmes that are designed to help employers train people for specific job roles</a:t>
            </a:r>
          </a:p>
          <a:p>
            <a:pPr marL="380990" indent="-380990">
              <a:spcAft>
                <a:spcPts val="3200"/>
              </a:spcAft>
              <a:buFont typeface="Arial" panose="020B0604020202020204" pitchFamily="34" charset="0"/>
              <a:buChar char="•"/>
            </a:pPr>
            <a:r>
              <a:rPr lang="en-GB" sz="2000">
                <a:ea typeface="Times New Roman" panose="02020603050405020304" pitchFamily="18" charset="0"/>
                <a:cs typeface="Times New Roman" panose="02020603050405020304" pitchFamily="18" charset="0"/>
              </a:rPr>
              <a:t>Apprentices get a paying job with valuable training while they work towards a nationally recognised apprenticeship standard</a:t>
            </a:r>
          </a:p>
          <a:p>
            <a:pPr marL="380990" indent="-380990">
              <a:spcAft>
                <a:spcPts val="3200"/>
              </a:spcAft>
              <a:buFont typeface="Arial" panose="020B0604020202020204" pitchFamily="34" charset="0"/>
              <a:buChar char="•"/>
            </a:pPr>
            <a:r>
              <a:rPr lang="en-GB" sz="2000">
                <a:ea typeface="Times New Roman" panose="02020603050405020304" pitchFamily="18" charset="0"/>
                <a:cs typeface="Times New Roman" panose="02020603050405020304" pitchFamily="18" charset="0"/>
              </a:rPr>
              <a:t>An apprenticeship can be for new or existing staff but must cover new learning</a:t>
            </a:r>
          </a:p>
          <a:p>
            <a:pPr>
              <a:spcAft>
                <a:spcPts val="3200"/>
              </a:spcAft>
            </a:pPr>
            <a:endParaRPr lang="en-GB" sz="2000">
              <a:ea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8BDDFDA9-B3F2-476F-A200-EA562F5BF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00" r="25601"/>
          <a:stretch/>
        </p:blipFill>
        <p:spPr bwMode="auto">
          <a:xfrm>
            <a:off x="1045275" y="1570281"/>
            <a:ext cx="3779475" cy="3840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BFE449F-413C-4514-A6D1-175BF9F545E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What is an apprenticeship?</a:t>
            </a:r>
            <a:endParaRPr lang="en-GB"/>
          </a:p>
        </p:txBody>
      </p:sp>
    </p:spTree>
    <p:extLst>
      <p:ext uri="{BB962C8B-B14F-4D97-AF65-F5344CB8AC3E}">
        <p14:creationId xmlns:p14="http://schemas.microsoft.com/office/powerpoint/2010/main" val="274895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1E93B85-2527-8100-EA62-651FC9D3BE6E}"/>
              </a:ext>
            </a:extLst>
          </p:cNvPr>
          <p:cNvPicPr>
            <a:picLocks noGrp="1" noChangeAspect="1"/>
          </p:cNvPicPr>
          <p:nvPr>
            <p:ph idx="1"/>
          </p:nvPr>
        </p:nvPicPr>
        <p:blipFill>
          <a:blip r:embed="rId2"/>
          <a:stretch>
            <a:fillRect/>
          </a:stretch>
        </p:blipFill>
        <p:spPr>
          <a:xfrm>
            <a:off x="3166299" y="1196276"/>
            <a:ext cx="6872150" cy="4465447"/>
          </a:xfrm>
        </p:spPr>
      </p:pic>
      <p:sp>
        <p:nvSpPr>
          <p:cNvPr id="8" name="Speech Bubble: Rectangle with Corners Rounded 7">
            <a:extLst>
              <a:ext uri="{FF2B5EF4-FFF2-40B4-BE49-F238E27FC236}">
                <a16:creationId xmlns:a16="http://schemas.microsoft.com/office/drawing/2014/main" id="{63B8702A-39A6-2A79-BEE9-34C4917FEE80}"/>
              </a:ext>
            </a:extLst>
          </p:cNvPr>
          <p:cNvSpPr/>
          <p:nvPr/>
        </p:nvSpPr>
        <p:spPr>
          <a:xfrm>
            <a:off x="530352" y="704088"/>
            <a:ext cx="2075688" cy="131673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Apprenticeship</a:t>
            </a:r>
          </a:p>
        </p:txBody>
      </p:sp>
    </p:spTree>
    <p:extLst>
      <p:ext uri="{BB962C8B-B14F-4D97-AF65-F5344CB8AC3E}">
        <p14:creationId xmlns:p14="http://schemas.microsoft.com/office/powerpoint/2010/main" val="249253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FB1E-15D5-FD61-F65A-E7B670080742}"/>
              </a:ext>
            </a:extLst>
          </p:cNvPr>
          <p:cNvSpPr>
            <a:spLocks noGrp="1"/>
          </p:cNvSpPr>
          <p:nvPr>
            <p:ph type="title"/>
          </p:nvPr>
        </p:nvSpPr>
        <p:spPr/>
        <p:txBody>
          <a:bodyPr/>
          <a:lstStyle/>
          <a:p>
            <a:r>
              <a:rPr lang="en-US" dirty="0"/>
              <a:t>Curriculum Intent, Implementation &amp; Impact </a:t>
            </a:r>
            <a:endParaRPr lang="en-GB" dirty="0"/>
          </a:p>
        </p:txBody>
      </p:sp>
      <p:graphicFrame>
        <p:nvGraphicFramePr>
          <p:cNvPr id="4" name="Diagram 3">
            <a:extLst>
              <a:ext uri="{FF2B5EF4-FFF2-40B4-BE49-F238E27FC236}">
                <a16:creationId xmlns:a16="http://schemas.microsoft.com/office/drawing/2014/main" id="{82020409-3273-AFDD-B5A1-D63B3BE8B1D0}"/>
              </a:ext>
            </a:extLst>
          </p:cNvPr>
          <p:cNvGraphicFramePr/>
          <p:nvPr/>
        </p:nvGraphicFramePr>
        <p:xfrm>
          <a:off x="8958630" y="601836"/>
          <a:ext cx="1884861"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Content Placeholder 10">
            <a:extLst>
              <a:ext uri="{FF2B5EF4-FFF2-40B4-BE49-F238E27FC236}">
                <a16:creationId xmlns:a16="http://schemas.microsoft.com/office/drawing/2014/main" id="{720A08EA-5220-D2BA-BE72-3677F54E1504}"/>
              </a:ext>
            </a:extLst>
          </p:cNvPr>
          <p:cNvPicPr>
            <a:picLocks noGrp="1" noChangeAspect="1"/>
          </p:cNvPicPr>
          <p:nvPr>
            <p:ph idx="1"/>
          </p:nvPr>
        </p:nvPicPr>
        <p:blipFill>
          <a:blip r:embed="rId7"/>
          <a:stretch>
            <a:fillRect/>
          </a:stretch>
        </p:blipFill>
        <p:spPr>
          <a:xfrm>
            <a:off x="4904751" y="1823029"/>
            <a:ext cx="6652447" cy="3215316"/>
          </a:xfrm>
        </p:spPr>
      </p:pic>
      <p:sp>
        <p:nvSpPr>
          <p:cNvPr id="6" name="Speech Bubble: Rectangle with Corners Rounded 5">
            <a:extLst>
              <a:ext uri="{FF2B5EF4-FFF2-40B4-BE49-F238E27FC236}">
                <a16:creationId xmlns:a16="http://schemas.microsoft.com/office/drawing/2014/main" id="{7B092175-EEC5-69AE-E475-244C8FC45C82}"/>
              </a:ext>
            </a:extLst>
          </p:cNvPr>
          <p:cNvSpPr/>
          <p:nvPr/>
        </p:nvSpPr>
        <p:spPr>
          <a:xfrm>
            <a:off x="411480" y="1871489"/>
            <a:ext cx="4251960" cy="316685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Our Primary ITT curriculum aligns with our values in that it is designed to inspire and motivate trainees to grow personally and professionally, to build networks and collaborate with others within the field of education and research and to be key role models who strive for excellence, contributing positively to schools and the teaching profession. </a:t>
            </a:r>
          </a:p>
        </p:txBody>
      </p:sp>
    </p:spTree>
    <p:extLst>
      <p:ext uri="{BB962C8B-B14F-4D97-AF65-F5344CB8AC3E}">
        <p14:creationId xmlns:p14="http://schemas.microsoft.com/office/powerpoint/2010/main" val="3176437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FB1E-15D5-FD61-F65A-E7B670080742}"/>
              </a:ext>
            </a:extLst>
          </p:cNvPr>
          <p:cNvSpPr>
            <a:spLocks noGrp="1"/>
          </p:cNvSpPr>
          <p:nvPr>
            <p:ph type="title"/>
          </p:nvPr>
        </p:nvSpPr>
        <p:spPr/>
        <p:txBody>
          <a:bodyPr/>
          <a:lstStyle/>
          <a:p>
            <a:r>
              <a:rPr lang="en-US" dirty="0"/>
              <a:t>Primary ITT Curriculum  </a:t>
            </a:r>
            <a:endParaRPr lang="en-GB" dirty="0"/>
          </a:p>
        </p:txBody>
      </p:sp>
      <p:graphicFrame>
        <p:nvGraphicFramePr>
          <p:cNvPr id="4" name="Diagram 3">
            <a:extLst>
              <a:ext uri="{FF2B5EF4-FFF2-40B4-BE49-F238E27FC236}">
                <a16:creationId xmlns:a16="http://schemas.microsoft.com/office/drawing/2014/main" id="{82020409-3273-AFDD-B5A1-D63B3BE8B1D0}"/>
              </a:ext>
            </a:extLst>
          </p:cNvPr>
          <p:cNvGraphicFramePr/>
          <p:nvPr/>
        </p:nvGraphicFramePr>
        <p:xfrm>
          <a:off x="8861285" y="795528"/>
          <a:ext cx="1884861"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CED14049-437E-CAE8-6AAD-30000E7254E5}"/>
              </a:ext>
            </a:extLst>
          </p:cNvPr>
          <p:cNvSpPr/>
          <p:nvPr/>
        </p:nvSpPr>
        <p:spPr>
          <a:xfrm>
            <a:off x="4826004" y="3816032"/>
            <a:ext cx="3243072" cy="2304537"/>
          </a:xfrm>
          <a:prstGeom prst="wedgeRoundRectCallou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Trainees build up the amount of teaching they do over the programme. The percentage they start on will depend on their prior learning and classroom experience.  They must all reach 80% in the last 6 weeks (Module 5) of the programme to meet QTS. </a:t>
            </a:r>
            <a:endParaRPr lang="en-GB" sz="1600" dirty="0"/>
          </a:p>
        </p:txBody>
      </p:sp>
      <p:sp>
        <p:nvSpPr>
          <p:cNvPr id="6" name="Speech Bubble: Rectangle with Corners Rounded 5">
            <a:extLst>
              <a:ext uri="{FF2B5EF4-FFF2-40B4-BE49-F238E27FC236}">
                <a16:creationId xmlns:a16="http://schemas.microsoft.com/office/drawing/2014/main" id="{E38024D7-1B02-C804-1917-75C6DEEE6ACD}"/>
              </a:ext>
            </a:extLst>
          </p:cNvPr>
          <p:cNvSpPr/>
          <p:nvPr/>
        </p:nvSpPr>
        <p:spPr>
          <a:xfrm>
            <a:off x="8201969" y="2355976"/>
            <a:ext cx="3782735" cy="292011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Trainees spend four days per week in the classroom building up their learning and teaching experience and one day per week engaged in training. Training is either face to face or online depending on the type of training and the partnership agreement. </a:t>
            </a:r>
          </a:p>
        </p:txBody>
      </p:sp>
      <p:sp>
        <p:nvSpPr>
          <p:cNvPr id="9" name="Speech Bubble: Rectangle with Corners Rounded 8">
            <a:extLst>
              <a:ext uri="{FF2B5EF4-FFF2-40B4-BE49-F238E27FC236}">
                <a16:creationId xmlns:a16="http://schemas.microsoft.com/office/drawing/2014/main" id="{8DEA7F26-DBCC-E664-3766-578885EA995E}"/>
              </a:ext>
            </a:extLst>
          </p:cNvPr>
          <p:cNvSpPr/>
          <p:nvPr/>
        </p:nvSpPr>
        <p:spPr>
          <a:xfrm>
            <a:off x="361778" y="2210879"/>
            <a:ext cx="4387827" cy="3387218"/>
          </a:xfrm>
          <a:prstGeom prst="wedgeRoundRect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The training programme is designed to be: </a:t>
            </a:r>
          </a:p>
          <a:p>
            <a:pPr marL="342900" indent="-342900">
              <a:buFont typeface="+mj-lt"/>
              <a:buAutoNum type="arabicPeriod"/>
            </a:pPr>
            <a:r>
              <a:rPr lang="en-US" sz="1600" dirty="0"/>
              <a:t>Ambitious in scope, sequenced, contains the full requirements of the CCF. </a:t>
            </a:r>
          </a:p>
          <a:p>
            <a:pPr marL="342900" indent="-342900">
              <a:buFont typeface="+mj-lt"/>
              <a:buAutoNum type="arabicPeriod"/>
            </a:pPr>
            <a:r>
              <a:rPr lang="en-US" sz="1600" dirty="0"/>
              <a:t>Created around age phase with opportunity for integration.</a:t>
            </a:r>
          </a:p>
          <a:p>
            <a:pPr marL="342900" indent="-342900">
              <a:buFont typeface="+mj-lt"/>
              <a:buAutoNum type="arabicPeriod"/>
            </a:pPr>
            <a:r>
              <a:rPr lang="en-US" sz="1600" dirty="0"/>
              <a:t>Purposefully integrated between CBT and SBT. </a:t>
            </a:r>
          </a:p>
          <a:p>
            <a:pPr marL="342900" indent="-342900">
              <a:buFont typeface="+mj-lt"/>
              <a:buAutoNum type="arabicPeriod"/>
            </a:pPr>
            <a:r>
              <a:rPr lang="en-US" sz="1600" dirty="0"/>
              <a:t>Informed by research based (‘cognitive science’) principles. </a:t>
            </a:r>
          </a:p>
          <a:p>
            <a:pPr marL="342900" indent="-342900">
              <a:buFont typeface="+mj-lt"/>
              <a:buAutoNum type="arabicPeriod"/>
            </a:pPr>
            <a:r>
              <a:rPr lang="en-US" sz="1600" dirty="0"/>
              <a:t>Focused on classroom practice, informed by up to date or seminal research. </a:t>
            </a:r>
          </a:p>
        </p:txBody>
      </p:sp>
      <p:sp>
        <p:nvSpPr>
          <p:cNvPr id="7" name="Speech Bubble: Rectangle with Corners Rounded 6">
            <a:extLst>
              <a:ext uri="{FF2B5EF4-FFF2-40B4-BE49-F238E27FC236}">
                <a16:creationId xmlns:a16="http://schemas.microsoft.com/office/drawing/2014/main" id="{60623AED-86F1-B8A4-D749-10891881DF80}"/>
              </a:ext>
            </a:extLst>
          </p:cNvPr>
          <p:cNvSpPr/>
          <p:nvPr/>
        </p:nvSpPr>
        <p:spPr>
          <a:xfrm>
            <a:off x="4882498" y="1456765"/>
            <a:ext cx="3130085" cy="1974160"/>
          </a:xfrm>
          <a:prstGeom prst="wedgeRoundRect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t>Is made up of 3 core areas. </a:t>
            </a:r>
          </a:p>
          <a:p>
            <a:pPr marL="342900" indent="-342900">
              <a:buFont typeface="+mj-lt"/>
              <a:buAutoNum type="arabicPeriod"/>
            </a:pPr>
            <a:r>
              <a:rPr lang="en-US" sz="1600" dirty="0"/>
              <a:t>Behaviour and Classroom Management</a:t>
            </a:r>
          </a:p>
          <a:p>
            <a:pPr marL="342900" indent="-342900">
              <a:buFont typeface="+mj-lt"/>
              <a:buAutoNum type="arabicPeriod"/>
            </a:pPr>
            <a:r>
              <a:rPr lang="en-US" sz="1600" dirty="0"/>
              <a:t>Curriculum Delivery (Planning/ Teaching/Assessment)</a:t>
            </a:r>
          </a:p>
          <a:p>
            <a:pPr marL="342900" indent="-342900">
              <a:buFont typeface="+mj-lt"/>
              <a:buAutoNum type="arabicPeriod"/>
            </a:pPr>
            <a:r>
              <a:rPr lang="en-US" sz="1600" dirty="0"/>
              <a:t>Development of the Teacher</a:t>
            </a:r>
          </a:p>
          <a:p>
            <a:pPr algn="ctr"/>
            <a:endParaRPr lang="en-GB" sz="1600" dirty="0"/>
          </a:p>
        </p:txBody>
      </p:sp>
    </p:spTree>
    <p:extLst>
      <p:ext uri="{BB962C8B-B14F-4D97-AF65-F5344CB8AC3E}">
        <p14:creationId xmlns:p14="http://schemas.microsoft.com/office/powerpoint/2010/main" val="707147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AC43-C64F-1836-EB87-7AEC894CA5AD}"/>
              </a:ext>
            </a:extLst>
          </p:cNvPr>
          <p:cNvSpPr>
            <a:spLocks noGrp="1"/>
          </p:cNvSpPr>
          <p:nvPr>
            <p:ph type="title"/>
          </p:nvPr>
        </p:nvSpPr>
        <p:spPr>
          <a:xfrm>
            <a:off x="838200" y="365125"/>
            <a:ext cx="10515600" cy="1325563"/>
          </a:xfrm>
        </p:spPr>
        <p:txBody>
          <a:bodyPr anchor="ctr">
            <a:normAutofit/>
          </a:bodyPr>
          <a:lstStyle/>
          <a:p>
            <a:r>
              <a:rPr lang="en-GB" dirty="0"/>
              <a:t>Primary ITT Placements</a:t>
            </a:r>
          </a:p>
        </p:txBody>
      </p:sp>
      <p:sp>
        <p:nvSpPr>
          <p:cNvPr id="3" name="Content Placeholder 2">
            <a:extLst>
              <a:ext uri="{FF2B5EF4-FFF2-40B4-BE49-F238E27FC236}">
                <a16:creationId xmlns:a16="http://schemas.microsoft.com/office/drawing/2014/main" id="{8B880D68-DD30-52C6-C5DD-230209C758C5}"/>
              </a:ext>
            </a:extLst>
          </p:cNvPr>
          <p:cNvSpPr>
            <a:spLocks noGrp="1"/>
          </p:cNvSpPr>
          <p:nvPr>
            <p:ph sz="half" idx="1"/>
          </p:nvPr>
        </p:nvSpPr>
        <p:spPr>
          <a:xfrm>
            <a:off x="838200" y="1825625"/>
            <a:ext cx="5181600" cy="4351338"/>
          </a:xfrm>
        </p:spPr>
        <p:txBody>
          <a:bodyPr vert="horz" lIns="91440" tIns="45720" rIns="91440" bIns="45720" rtlCol="0">
            <a:normAutofit/>
          </a:bodyPr>
          <a:lstStyle/>
          <a:p>
            <a:pPr marL="457200" indent="-457200">
              <a:buFont typeface="Arial" panose="020B0604020202020204" pitchFamily="34" charset="0"/>
              <a:buChar char="•"/>
            </a:pPr>
            <a:r>
              <a:rPr lang="en-GB" sz="1800" dirty="0"/>
              <a:t>In order to meet the Primary ITT requirements, trainees must cover either the 3-7 or 5-11 age groups through planning and teaching in </a:t>
            </a:r>
            <a:r>
              <a:rPr lang="en-GB" sz="1800" b="1" dirty="0"/>
              <a:t>at least 2 schools. </a:t>
            </a:r>
            <a:r>
              <a:rPr lang="en-GB" sz="1800" dirty="0"/>
              <a:t>They should have the opportunity to teach across the year groups so should be involved in interventions across the age range. </a:t>
            </a:r>
          </a:p>
          <a:p>
            <a:pPr marL="457200" indent="-457200">
              <a:buFont typeface="Arial" panose="020B0604020202020204" pitchFamily="34" charset="0"/>
              <a:buChar char="•"/>
            </a:pPr>
            <a:r>
              <a:rPr lang="en-GB" sz="1800" dirty="0"/>
              <a:t>Apprentices are based predominantly in their employed school but will need to compete a 6-week placement in a contrasting setting and age group. </a:t>
            </a:r>
          </a:p>
          <a:p>
            <a:pPr marL="457200" indent="-457200">
              <a:buFont typeface="Arial" panose="020B0604020202020204" pitchFamily="34" charset="0"/>
              <a:buChar char="•"/>
            </a:pPr>
            <a:r>
              <a:rPr lang="en-GB" sz="1800"/>
              <a:t>Apprentices </a:t>
            </a:r>
            <a:r>
              <a:rPr lang="en-GB" sz="1800" dirty="0"/>
              <a:t>keep going on the programme through until their end point assessment (Sep-Sep) </a:t>
            </a:r>
          </a:p>
          <a:p>
            <a:pPr marL="457200" indent="-457200">
              <a:buFont typeface="Arial" panose="020B0604020202020204" pitchFamily="34" charset="0"/>
              <a:buChar char="•"/>
            </a:pPr>
            <a:endParaRPr lang="en-GB" sz="1800" dirty="0"/>
          </a:p>
        </p:txBody>
      </p:sp>
      <p:pic>
        <p:nvPicPr>
          <p:cNvPr id="7" name="Picture 6">
            <a:extLst>
              <a:ext uri="{FF2B5EF4-FFF2-40B4-BE49-F238E27FC236}">
                <a16:creationId xmlns:a16="http://schemas.microsoft.com/office/drawing/2014/main" id="{413EBAA5-E4DF-24A5-9389-8BEC0EEF75C8}"/>
              </a:ext>
            </a:extLst>
          </p:cNvPr>
          <p:cNvPicPr>
            <a:picLocks noChangeAspect="1"/>
          </p:cNvPicPr>
          <p:nvPr/>
        </p:nvPicPr>
        <p:blipFill>
          <a:blip r:embed="rId3"/>
          <a:stretch>
            <a:fillRect/>
          </a:stretch>
        </p:blipFill>
        <p:spPr>
          <a:xfrm>
            <a:off x="6592770" y="1825625"/>
            <a:ext cx="4340460" cy="4351338"/>
          </a:xfrm>
          <a:prstGeom prst="rect">
            <a:avLst/>
          </a:prstGeom>
          <a:noFill/>
        </p:spPr>
      </p:pic>
    </p:spTree>
    <p:extLst>
      <p:ext uri="{BB962C8B-B14F-4D97-AF65-F5344CB8AC3E}">
        <p14:creationId xmlns:p14="http://schemas.microsoft.com/office/powerpoint/2010/main" val="280342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1C41-C034-2646-8868-E07155488D94}"/>
              </a:ext>
            </a:extLst>
          </p:cNvPr>
          <p:cNvSpPr>
            <a:spLocks noGrp="1"/>
          </p:cNvSpPr>
          <p:nvPr>
            <p:ph type="title"/>
          </p:nvPr>
        </p:nvSpPr>
        <p:spPr/>
        <p:txBody>
          <a:bodyPr/>
          <a:lstStyle/>
          <a:p>
            <a:r>
              <a:rPr lang="en-GB"/>
              <a:t>Who cannot be an apprentice?</a:t>
            </a:r>
          </a:p>
        </p:txBody>
      </p:sp>
      <p:sp>
        <p:nvSpPr>
          <p:cNvPr id="3" name="Content Placeholder 2">
            <a:extLst>
              <a:ext uri="{FF2B5EF4-FFF2-40B4-BE49-F238E27FC236}">
                <a16:creationId xmlns:a16="http://schemas.microsoft.com/office/drawing/2014/main" id="{1F8A057C-16D3-D02E-2024-2C8701D9C03B}"/>
              </a:ext>
            </a:extLst>
          </p:cNvPr>
          <p:cNvSpPr>
            <a:spLocks noGrp="1"/>
          </p:cNvSpPr>
          <p:nvPr>
            <p:ph idx="1"/>
          </p:nvPr>
        </p:nvSpPr>
        <p:spPr/>
        <p:txBody>
          <a:bodyPr vert="horz" lIns="91440" tIns="45720" rIns="91440" bIns="45720" rtlCol="0" anchor="t">
            <a:normAutofit fontScale="92500"/>
          </a:bodyPr>
          <a:lstStyle/>
          <a:p>
            <a:pPr marL="457200" indent="-457200">
              <a:buChar char="•"/>
            </a:pPr>
            <a:r>
              <a:rPr lang="en-GB">
                <a:cs typeface="Calibri" panose="020F0502020204030204"/>
              </a:rPr>
              <a:t>Anyone under the age of 16</a:t>
            </a:r>
          </a:p>
          <a:p>
            <a:pPr marL="457200" indent="-457200">
              <a:buChar char="•"/>
            </a:pPr>
            <a:r>
              <a:rPr lang="en-GB">
                <a:cs typeface="Calibri" panose="020F0502020204030204"/>
              </a:rPr>
              <a:t>Anyone who has not lived in the UK for the last 3 consecutive years</a:t>
            </a:r>
          </a:p>
          <a:p>
            <a:pPr marL="457200" indent="-457200">
              <a:buChar char="•"/>
            </a:pPr>
            <a:r>
              <a:rPr lang="en-GB">
                <a:cs typeface="Calibri" panose="020F0502020204030204"/>
              </a:rPr>
              <a:t>Someone without support from their employer / levy account holder</a:t>
            </a:r>
          </a:p>
          <a:p>
            <a:pPr marL="457200" indent="-457200">
              <a:buChar char="•"/>
            </a:pPr>
            <a:r>
              <a:rPr lang="en-GB">
                <a:cs typeface="Calibri" panose="020F0502020204030204"/>
              </a:rPr>
              <a:t>Depending on the programme and level, someone who doesn't meet the eligibility criteria – found on our website </a:t>
            </a:r>
          </a:p>
          <a:p>
            <a:endParaRPr lang="en-GB">
              <a:cs typeface="Calibri" panose="020F0502020204030204"/>
            </a:endParaRPr>
          </a:p>
          <a:p>
            <a:r>
              <a:rPr lang="en-GB">
                <a:cs typeface="Calibri" panose="020F0502020204030204"/>
              </a:rPr>
              <a:t>Must also hold Maths &amp; English GCSE or equivalent at grade 4/C or above for Teaching Apprentices or be able to achieve this on programme for Teaching Assistants.</a:t>
            </a:r>
          </a:p>
          <a:p>
            <a:pPr marL="457200" indent="-457200">
              <a:buChar char="•"/>
            </a:pPr>
            <a:endParaRPr lang="en-GB">
              <a:cs typeface="Calibri" panose="020F0502020204030204"/>
            </a:endParaRPr>
          </a:p>
        </p:txBody>
      </p:sp>
    </p:spTree>
    <p:extLst>
      <p:ext uri="{BB962C8B-B14F-4D97-AF65-F5344CB8AC3E}">
        <p14:creationId xmlns:p14="http://schemas.microsoft.com/office/powerpoint/2010/main" val="732112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C171-02C0-B597-96E9-4663B34DE98E}"/>
              </a:ext>
            </a:extLst>
          </p:cNvPr>
          <p:cNvSpPr>
            <a:spLocks noGrp="1"/>
          </p:cNvSpPr>
          <p:nvPr>
            <p:ph type="title"/>
          </p:nvPr>
        </p:nvSpPr>
        <p:spPr>
          <a:xfrm>
            <a:off x="838200" y="365125"/>
            <a:ext cx="10515600" cy="1228799"/>
          </a:xfrm>
        </p:spPr>
        <p:txBody>
          <a:bodyPr>
            <a:normAutofit fontScale="90000"/>
          </a:bodyPr>
          <a:lstStyle/>
          <a:p>
            <a:r>
              <a:rPr lang="en-GB"/>
              <a:t>BPN supporting you to recruit an apprentice</a:t>
            </a:r>
            <a:br>
              <a:rPr lang="en-GB"/>
            </a:br>
            <a:br>
              <a:rPr lang="en-GB" sz="2700"/>
            </a:br>
            <a:endParaRPr lang="en-GB" sz="2700"/>
          </a:p>
        </p:txBody>
      </p:sp>
      <p:sp>
        <p:nvSpPr>
          <p:cNvPr id="3" name="Content Placeholder 2">
            <a:extLst>
              <a:ext uri="{FF2B5EF4-FFF2-40B4-BE49-F238E27FC236}">
                <a16:creationId xmlns:a16="http://schemas.microsoft.com/office/drawing/2014/main" id="{E4BFD7FB-86F9-1DB4-23C2-8828EFF71EFC}"/>
              </a:ext>
            </a:extLst>
          </p:cNvPr>
          <p:cNvSpPr>
            <a:spLocks noGrp="1"/>
          </p:cNvSpPr>
          <p:nvPr>
            <p:ph idx="1"/>
          </p:nvPr>
        </p:nvSpPr>
        <p:spPr>
          <a:xfrm>
            <a:off x="546652" y="1520687"/>
            <a:ext cx="10807148" cy="4398199"/>
          </a:xfrm>
        </p:spPr>
        <p:txBody>
          <a:bodyPr/>
          <a:lstStyle/>
          <a:p>
            <a:pPr marL="457200" indent="-457200">
              <a:buFont typeface="Arial" panose="020B0604020202020204" pitchFamily="34" charset="0"/>
              <a:buChar char="•"/>
            </a:pPr>
            <a:r>
              <a:rPr lang="en-GB" sz="2400"/>
              <a:t>Please click on the link which takes you to a vacancy form and complete it in as much detail as possible;</a:t>
            </a:r>
          </a:p>
          <a:p>
            <a:r>
              <a:rPr lang="en-GB" sz="2400">
                <a:hlinkClick r:id="rId2"/>
              </a:rPr>
              <a:t> https://www.bestpracticenet.co.uk/apprenticeship-vacancy-form</a:t>
            </a:r>
            <a:endParaRPr lang="en-GB" sz="2400"/>
          </a:p>
          <a:p>
            <a:endParaRPr lang="en-GB" sz="2400"/>
          </a:p>
          <a:p>
            <a:pPr marL="457200" indent="-457200">
              <a:buFont typeface="Arial" panose="020B0604020202020204" pitchFamily="34" charset="0"/>
              <a:buChar char="•"/>
            </a:pPr>
            <a:r>
              <a:rPr lang="en-GB" sz="2400"/>
              <a:t>If you have a vacancy for a new role our Sales Team will contact you to support you with your vacancy and advertise it on our website and on the government’s Find an apprenticeship site, an example is shown here;</a:t>
            </a:r>
          </a:p>
          <a:p>
            <a:r>
              <a:rPr lang="en-GB" sz="2400"/>
              <a:t> </a:t>
            </a:r>
            <a:r>
              <a:rPr lang="en-GB" sz="2400">
                <a:hlinkClick r:id="rId3"/>
              </a:rPr>
              <a:t>https://www.findapprenticeship.service.gov.uk/apprenticeship/1000119503</a:t>
            </a:r>
            <a:endParaRPr lang="en-GB" sz="2400"/>
          </a:p>
          <a:p>
            <a:endParaRPr lang="en-GB"/>
          </a:p>
          <a:p>
            <a:endParaRPr lang="en-GB"/>
          </a:p>
          <a:p>
            <a:endParaRPr lang="en-GB"/>
          </a:p>
          <a:p>
            <a:endParaRPr lang="en-GB"/>
          </a:p>
        </p:txBody>
      </p:sp>
    </p:spTree>
    <p:extLst>
      <p:ext uri="{BB962C8B-B14F-4D97-AF65-F5344CB8AC3E}">
        <p14:creationId xmlns:p14="http://schemas.microsoft.com/office/powerpoint/2010/main" val="307571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2125528-4F5F-1D49-A26A-F9DCA4FB7568}"/>
              </a:ext>
            </a:extLst>
          </p:cNvPr>
          <p:cNvSpPr>
            <a:spLocks/>
          </p:cNvSpPr>
          <p:nvPr/>
        </p:nvSpPr>
        <p:spPr bwMode="auto">
          <a:xfrm rot="10800000">
            <a:off x="1587" y="5272227"/>
            <a:ext cx="3939619" cy="1608096"/>
          </a:xfrm>
          <a:custGeom>
            <a:avLst/>
            <a:gdLst>
              <a:gd name="connsiteX0" fmla="*/ 10371810 w 10371810"/>
              <a:gd name="connsiteY0" fmla="*/ 4233624 h 4233624"/>
              <a:gd name="connsiteX1" fmla="*/ 0 w 10371810"/>
              <a:gd name="connsiteY1" fmla="*/ 0 h 4233624"/>
              <a:gd name="connsiteX2" fmla="*/ 10371810 w 10371810"/>
              <a:gd name="connsiteY2" fmla="*/ 0 h 4233624"/>
            </a:gdLst>
            <a:ahLst/>
            <a:cxnLst>
              <a:cxn ang="0">
                <a:pos x="connsiteX0" y="connsiteY0"/>
              </a:cxn>
              <a:cxn ang="0">
                <a:pos x="connsiteX1" y="connsiteY1"/>
              </a:cxn>
              <a:cxn ang="0">
                <a:pos x="connsiteX2" y="connsiteY2"/>
              </a:cxn>
            </a:cxnLst>
            <a:rect l="l" t="t" r="r" b="b"/>
            <a:pathLst>
              <a:path w="10371810" h="4233624">
                <a:moveTo>
                  <a:pt x="10371810" y="4233624"/>
                </a:moveTo>
                <a:lnTo>
                  <a:pt x="0" y="0"/>
                </a:lnTo>
                <a:lnTo>
                  <a:pt x="10371810" y="0"/>
                </a:lnTo>
                <a:close/>
              </a:path>
            </a:pathLst>
          </a:custGeom>
          <a:solidFill>
            <a:srgbClr val="F6BFD9">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72" name="Freeform 71">
            <a:extLst>
              <a:ext uri="{FF2B5EF4-FFF2-40B4-BE49-F238E27FC236}">
                <a16:creationId xmlns:a16="http://schemas.microsoft.com/office/drawing/2014/main" id="{7F69AC30-0194-B74A-9DD8-98CB216E3BE0}"/>
              </a:ext>
            </a:extLst>
          </p:cNvPr>
          <p:cNvSpPr>
            <a:spLocks/>
          </p:cNvSpPr>
          <p:nvPr/>
        </p:nvSpPr>
        <p:spPr bwMode="auto">
          <a:xfrm rot="10800000">
            <a:off x="1588" y="4628944"/>
            <a:ext cx="4721469" cy="2251379"/>
          </a:xfrm>
          <a:custGeom>
            <a:avLst/>
            <a:gdLst>
              <a:gd name="connsiteX0" fmla="*/ 12430185 w 12430185"/>
              <a:gd name="connsiteY0" fmla="*/ 5927190 h 5927190"/>
              <a:gd name="connsiteX1" fmla="*/ 0 w 12430185"/>
              <a:gd name="connsiteY1" fmla="*/ 333901 h 5927190"/>
              <a:gd name="connsiteX2" fmla="*/ 0 w 12430185"/>
              <a:gd name="connsiteY2" fmla="*/ 0 h 5927190"/>
              <a:gd name="connsiteX3" fmla="*/ 2121394 w 12430185"/>
              <a:gd name="connsiteY3" fmla="*/ 0 h 5927190"/>
              <a:gd name="connsiteX4" fmla="*/ 12430185 w 12430185"/>
              <a:gd name="connsiteY4" fmla="*/ 4231304 h 59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85" h="5927190">
                <a:moveTo>
                  <a:pt x="12430185" y="5927190"/>
                </a:moveTo>
                <a:lnTo>
                  <a:pt x="0" y="333901"/>
                </a:lnTo>
                <a:lnTo>
                  <a:pt x="0" y="0"/>
                </a:lnTo>
                <a:lnTo>
                  <a:pt x="2121394" y="0"/>
                </a:lnTo>
                <a:lnTo>
                  <a:pt x="12430185" y="4231304"/>
                </a:lnTo>
                <a:close/>
              </a:path>
            </a:pathLst>
          </a:custGeom>
          <a:solidFill>
            <a:srgbClr val="EC7EB2">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70" name="Freeform 69">
            <a:extLst>
              <a:ext uri="{FF2B5EF4-FFF2-40B4-BE49-F238E27FC236}">
                <a16:creationId xmlns:a16="http://schemas.microsoft.com/office/drawing/2014/main" id="{B3C64EEB-4057-904A-8FC5-01ADBBDD8890}"/>
              </a:ext>
            </a:extLst>
          </p:cNvPr>
          <p:cNvSpPr>
            <a:spLocks/>
          </p:cNvSpPr>
          <p:nvPr/>
        </p:nvSpPr>
        <p:spPr bwMode="auto">
          <a:xfrm rot="10800000">
            <a:off x="1588" y="3131677"/>
            <a:ext cx="4721469" cy="3595143"/>
          </a:xfrm>
          <a:custGeom>
            <a:avLst/>
            <a:gdLst>
              <a:gd name="connsiteX0" fmla="*/ 12430185 w 12430185"/>
              <a:gd name="connsiteY0" fmla="*/ 9464912 h 9464912"/>
              <a:gd name="connsiteX1" fmla="*/ 3174 w 12430185"/>
              <a:gd name="connsiteY1" fmla="*/ 3901062 h 9464912"/>
              <a:gd name="connsiteX2" fmla="*/ 0 w 12430185"/>
              <a:gd name="connsiteY2" fmla="*/ 0 h 9464912"/>
              <a:gd name="connsiteX3" fmla="*/ 12430185 w 12430185"/>
              <a:gd name="connsiteY3" fmla="*/ 5566891 h 9464912"/>
            </a:gdLst>
            <a:ahLst/>
            <a:cxnLst>
              <a:cxn ang="0">
                <a:pos x="connsiteX0" y="connsiteY0"/>
              </a:cxn>
              <a:cxn ang="0">
                <a:pos x="connsiteX1" y="connsiteY1"/>
              </a:cxn>
              <a:cxn ang="0">
                <a:pos x="connsiteX2" y="connsiteY2"/>
              </a:cxn>
              <a:cxn ang="0">
                <a:pos x="connsiteX3" y="connsiteY3"/>
              </a:cxn>
            </a:cxnLst>
            <a:rect l="l" t="t" r="r" b="b"/>
            <a:pathLst>
              <a:path w="12430185" h="9464912">
                <a:moveTo>
                  <a:pt x="12430185" y="9464912"/>
                </a:moveTo>
                <a:lnTo>
                  <a:pt x="3174" y="3901062"/>
                </a:lnTo>
                <a:lnTo>
                  <a:pt x="0" y="0"/>
                </a:lnTo>
                <a:lnTo>
                  <a:pt x="12430185" y="5566891"/>
                </a:lnTo>
                <a:close/>
              </a:path>
            </a:pathLst>
          </a:custGeom>
          <a:solidFill>
            <a:srgbClr val="F6BFD9">
              <a:alpha val="40000"/>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3" name="Freeform 82">
            <a:extLst>
              <a:ext uri="{FF2B5EF4-FFF2-40B4-BE49-F238E27FC236}">
                <a16:creationId xmlns:a16="http://schemas.microsoft.com/office/drawing/2014/main" id="{FB324A5E-F3F2-B846-987A-ABBF594B1680}"/>
              </a:ext>
            </a:extLst>
          </p:cNvPr>
          <p:cNvSpPr>
            <a:spLocks/>
          </p:cNvSpPr>
          <p:nvPr/>
        </p:nvSpPr>
        <p:spPr bwMode="auto">
          <a:xfrm rot="10800000">
            <a:off x="3831286" y="4281159"/>
            <a:ext cx="1514329" cy="2616316"/>
          </a:xfrm>
          <a:custGeom>
            <a:avLst/>
            <a:gdLst>
              <a:gd name="connsiteX0" fmla="*/ 2688526 w 3986766"/>
              <a:gd name="connsiteY0" fmla="*/ 1920376 h 6887962"/>
              <a:gd name="connsiteX1" fmla="*/ 1276017 w 3986766"/>
              <a:gd name="connsiteY1" fmla="*/ 1288714 h 6887962"/>
              <a:gd name="connsiteX2" fmla="*/ 2561559 w 3986766"/>
              <a:gd name="connsiteY2" fmla="*/ 536434 h 6887962"/>
              <a:gd name="connsiteX3" fmla="*/ 2561561 w 3986766"/>
              <a:gd name="connsiteY3" fmla="*/ 536435 h 6887962"/>
              <a:gd name="connsiteX4" fmla="*/ 2532993 w 3986766"/>
              <a:gd name="connsiteY4" fmla="*/ 0 h 6887962"/>
              <a:gd name="connsiteX5" fmla="*/ 3986766 w 3986766"/>
              <a:gd name="connsiteY5" fmla="*/ 0 h 6887962"/>
              <a:gd name="connsiteX6" fmla="*/ 3958199 w 3986766"/>
              <a:gd name="connsiteY6" fmla="*/ 1110961 h 6887962"/>
              <a:gd name="connsiteX7" fmla="*/ 3958197 w 3986766"/>
              <a:gd name="connsiteY7" fmla="*/ 1110960 h 6887962"/>
              <a:gd name="connsiteX8" fmla="*/ 787195 w 3986766"/>
              <a:gd name="connsiteY8" fmla="*/ 6887962 h 6887962"/>
              <a:gd name="connsiteX9" fmla="*/ 0 w 3986766"/>
              <a:gd name="connsiteY9" fmla="*/ 6887962 h 6887962"/>
              <a:gd name="connsiteX10" fmla="*/ 0 w 3986766"/>
              <a:gd name="connsiteY10" fmla="*/ 6183296 h 6887962"/>
              <a:gd name="connsiteX11" fmla="*/ 148122 w 3986766"/>
              <a:gd name="connsiteY11" fmla="*/ 6315889 h 6887962"/>
              <a:gd name="connsiteX12" fmla="*/ 1446500 w 3986766"/>
              <a:gd name="connsiteY12" fmla="*/ 5244501 h 6887962"/>
              <a:gd name="connsiteX13" fmla="*/ 1276020 w 3986766"/>
              <a:gd name="connsiteY13" fmla="*/ 1288716 h 6887962"/>
              <a:gd name="connsiteX14" fmla="*/ 2688528 w 3986766"/>
              <a:gd name="connsiteY14" fmla="*/ 1920377 h 6887962"/>
              <a:gd name="connsiteX15" fmla="*/ 2145744 w 3986766"/>
              <a:gd name="connsiteY15" fmla="*/ 5577027 h 6887962"/>
              <a:gd name="connsiteX16" fmla="*/ 2127792 w 3986766"/>
              <a:gd name="connsiteY16" fmla="*/ 5569030 h 6887962"/>
              <a:gd name="connsiteX17" fmla="*/ 634991 w 3986766"/>
              <a:gd name="connsiteY17" fmla="*/ 6751716 h 688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6766" h="6887962">
                <a:moveTo>
                  <a:pt x="2688526" y="1920376"/>
                </a:moveTo>
                <a:lnTo>
                  <a:pt x="1276017" y="1288714"/>
                </a:lnTo>
                <a:lnTo>
                  <a:pt x="2561559" y="536434"/>
                </a:lnTo>
                <a:lnTo>
                  <a:pt x="2561561" y="536435"/>
                </a:lnTo>
                <a:lnTo>
                  <a:pt x="2532993" y="0"/>
                </a:lnTo>
                <a:lnTo>
                  <a:pt x="3986766" y="0"/>
                </a:lnTo>
                <a:lnTo>
                  <a:pt x="3958199" y="1110961"/>
                </a:lnTo>
                <a:lnTo>
                  <a:pt x="3958197" y="1110960"/>
                </a:lnTo>
                <a:close/>
                <a:moveTo>
                  <a:pt x="787195" y="6887962"/>
                </a:moveTo>
                <a:lnTo>
                  <a:pt x="0" y="6887962"/>
                </a:lnTo>
                <a:lnTo>
                  <a:pt x="0" y="6183296"/>
                </a:lnTo>
                <a:lnTo>
                  <a:pt x="148122" y="6315889"/>
                </a:lnTo>
                <a:lnTo>
                  <a:pt x="1446500" y="5244501"/>
                </a:lnTo>
                <a:lnTo>
                  <a:pt x="1276020" y="1288716"/>
                </a:lnTo>
                <a:lnTo>
                  <a:pt x="2688528" y="1920377"/>
                </a:lnTo>
                <a:lnTo>
                  <a:pt x="2145744" y="5577027"/>
                </a:lnTo>
                <a:lnTo>
                  <a:pt x="2127792" y="5569030"/>
                </a:lnTo>
                <a:lnTo>
                  <a:pt x="634991" y="6751716"/>
                </a:lnTo>
                <a:close/>
              </a:path>
            </a:pathLst>
          </a:custGeom>
          <a:solidFill>
            <a:srgbClr val="898989">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2" name="Freeform 81">
            <a:extLst>
              <a:ext uri="{FF2B5EF4-FFF2-40B4-BE49-F238E27FC236}">
                <a16:creationId xmlns:a16="http://schemas.microsoft.com/office/drawing/2014/main" id="{38B183BE-5266-BB40-8D4C-66E2D9F436FC}"/>
              </a:ext>
            </a:extLst>
          </p:cNvPr>
          <p:cNvSpPr>
            <a:spLocks/>
          </p:cNvSpPr>
          <p:nvPr/>
        </p:nvSpPr>
        <p:spPr bwMode="auto">
          <a:xfrm rot="10800000">
            <a:off x="2683822" y="3757895"/>
            <a:ext cx="2159367" cy="3139579"/>
          </a:xfrm>
          <a:custGeom>
            <a:avLst/>
            <a:gdLst>
              <a:gd name="connsiteX0" fmla="*/ 1022086 w 5684951"/>
              <a:gd name="connsiteY0" fmla="*/ 8265553 h 8265553"/>
              <a:gd name="connsiteX1" fmla="*/ 0 w 5684951"/>
              <a:gd name="connsiteY1" fmla="*/ 8265553 h 8265553"/>
              <a:gd name="connsiteX2" fmla="*/ 12697 w 5684951"/>
              <a:gd name="connsiteY2" fmla="*/ 7364088 h 8265553"/>
              <a:gd name="connsiteX3" fmla="*/ 215141 w 5684951"/>
              <a:gd name="connsiteY3" fmla="*/ 7544886 h 8265553"/>
              <a:gd name="connsiteX4" fmla="*/ 2123525 w 5684951"/>
              <a:gd name="connsiteY4" fmla="*/ 5811916 h 8265553"/>
              <a:gd name="connsiteX5" fmla="*/ 2126239 w 5684951"/>
              <a:gd name="connsiteY5" fmla="*/ 5813125 h 8265553"/>
              <a:gd name="connsiteX6" fmla="*/ 2599651 w 5684951"/>
              <a:gd name="connsiteY6" fmla="*/ 2148916 h 8265553"/>
              <a:gd name="connsiteX7" fmla="*/ 2599650 w 5684951"/>
              <a:gd name="connsiteY7" fmla="*/ 2148916 h 8265553"/>
              <a:gd name="connsiteX8" fmla="*/ 3780443 w 5684951"/>
              <a:gd name="connsiteY8" fmla="*/ 1282366 h 8265553"/>
              <a:gd name="connsiteX9" fmla="*/ 3780445 w 5684951"/>
              <a:gd name="connsiteY9" fmla="*/ 1282367 h 8265553"/>
              <a:gd name="connsiteX10" fmla="*/ 3859800 w 5684951"/>
              <a:gd name="connsiteY10" fmla="*/ 0 h 8265553"/>
              <a:gd name="connsiteX11" fmla="*/ 5684951 w 5684951"/>
              <a:gd name="connsiteY11" fmla="*/ 0 h 8265553"/>
              <a:gd name="connsiteX12" fmla="*/ 5272308 w 5684951"/>
              <a:gd name="connsiteY12" fmla="*/ 1891809 h 8265553"/>
              <a:gd name="connsiteX13" fmla="*/ 5272306 w 5684951"/>
              <a:gd name="connsiteY13" fmla="*/ 1891808 h 8265553"/>
              <a:gd name="connsiteX14" fmla="*/ 3935979 w 5684951"/>
              <a:gd name="connsiteY14" fmla="*/ 2748835 h 8265553"/>
              <a:gd name="connsiteX15" fmla="*/ 2971030 w 5684951"/>
              <a:gd name="connsiteY15" fmla="*/ 6211862 h 8265553"/>
              <a:gd name="connsiteX16" fmla="*/ 2953429 w 5684951"/>
              <a:gd name="connsiteY16" fmla="*/ 6204017 h 8265553"/>
              <a:gd name="connsiteX17" fmla="*/ 738931 w 5684951"/>
              <a:gd name="connsiteY17" fmla="*/ 8012672 h 826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84951" h="8265553">
                <a:moveTo>
                  <a:pt x="1022086" y="8265553"/>
                </a:moveTo>
                <a:lnTo>
                  <a:pt x="0" y="8265553"/>
                </a:lnTo>
                <a:lnTo>
                  <a:pt x="12697" y="7364088"/>
                </a:lnTo>
                <a:lnTo>
                  <a:pt x="215141" y="7544886"/>
                </a:lnTo>
                <a:lnTo>
                  <a:pt x="2123525" y="5811916"/>
                </a:lnTo>
                <a:lnTo>
                  <a:pt x="2126239" y="5813125"/>
                </a:lnTo>
                <a:lnTo>
                  <a:pt x="2599651" y="2148916"/>
                </a:lnTo>
                <a:lnTo>
                  <a:pt x="2599650" y="2148916"/>
                </a:lnTo>
                <a:lnTo>
                  <a:pt x="3780443" y="1282366"/>
                </a:lnTo>
                <a:lnTo>
                  <a:pt x="3780445" y="1282367"/>
                </a:lnTo>
                <a:lnTo>
                  <a:pt x="3859800" y="0"/>
                </a:lnTo>
                <a:lnTo>
                  <a:pt x="5684951" y="0"/>
                </a:lnTo>
                <a:lnTo>
                  <a:pt x="5272308" y="1891809"/>
                </a:lnTo>
                <a:lnTo>
                  <a:pt x="5272306" y="1891808"/>
                </a:lnTo>
                <a:lnTo>
                  <a:pt x="3935979" y="2748835"/>
                </a:lnTo>
                <a:lnTo>
                  <a:pt x="2971030" y="6211862"/>
                </a:lnTo>
                <a:lnTo>
                  <a:pt x="2953429" y="6204017"/>
                </a:lnTo>
                <a:lnTo>
                  <a:pt x="738931" y="8012672"/>
                </a:lnTo>
                <a:close/>
              </a:path>
            </a:pathLst>
          </a:custGeom>
          <a:solidFill>
            <a:srgbClr val="7C1244">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1" name="Freeform 80">
            <a:extLst>
              <a:ext uri="{FF2B5EF4-FFF2-40B4-BE49-F238E27FC236}">
                <a16:creationId xmlns:a16="http://schemas.microsoft.com/office/drawing/2014/main" id="{D640A956-FE8A-1044-92FA-C14C1BC5CDDF}"/>
              </a:ext>
            </a:extLst>
          </p:cNvPr>
          <p:cNvSpPr>
            <a:spLocks/>
          </p:cNvSpPr>
          <p:nvPr/>
        </p:nvSpPr>
        <p:spPr bwMode="auto">
          <a:xfrm rot="10800000">
            <a:off x="1395107" y="3170731"/>
            <a:ext cx="2823693" cy="3726744"/>
          </a:xfrm>
          <a:custGeom>
            <a:avLst/>
            <a:gdLst>
              <a:gd name="connsiteX0" fmla="*/ 5012024 w 7433922"/>
              <a:gd name="connsiteY0" fmla="*/ 3602689 h 9811376"/>
              <a:gd name="connsiteX1" fmla="*/ 3678870 w 7433922"/>
              <a:gd name="connsiteY1" fmla="*/ 3005944 h 9811376"/>
              <a:gd name="connsiteX2" fmla="*/ 4875534 w 7433922"/>
              <a:gd name="connsiteY2" fmla="*/ 2072736 h 9811376"/>
              <a:gd name="connsiteX3" fmla="*/ 4875536 w 7433922"/>
              <a:gd name="connsiteY3" fmla="*/ 2072737 h 9811376"/>
              <a:gd name="connsiteX4" fmla="*/ 5383404 w 7433922"/>
              <a:gd name="connsiteY4" fmla="*/ 0 h 9811376"/>
              <a:gd name="connsiteX5" fmla="*/ 7433922 w 7433922"/>
              <a:gd name="connsiteY5" fmla="*/ 0 h 9811376"/>
              <a:gd name="connsiteX6" fmla="*/ 6361050 w 7433922"/>
              <a:gd name="connsiteY6" fmla="*/ 2682179 h 9811376"/>
              <a:gd name="connsiteX7" fmla="*/ 6361048 w 7433922"/>
              <a:gd name="connsiteY7" fmla="*/ 2682178 h 9811376"/>
              <a:gd name="connsiteX8" fmla="*/ 1015737 w 7433922"/>
              <a:gd name="connsiteY8" fmla="*/ 9811376 h 9811376"/>
              <a:gd name="connsiteX9" fmla="*/ 0 w 7433922"/>
              <a:gd name="connsiteY9" fmla="*/ 9811376 h 9811376"/>
              <a:gd name="connsiteX10" fmla="*/ 34916 w 7433922"/>
              <a:gd name="connsiteY10" fmla="*/ 8919432 h 9811376"/>
              <a:gd name="connsiteX11" fmla="*/ 276424 w 7433922"/>
              <a:gd name="connsiteY11" fmla="*/ 9139056 h 9811376"/>
              <a:gd name="connsiteX12" fmla="*/ 2951984 w 7433922"/>
              <a:gd name="connsiteY12" fmla="*/ 6554673 h 9811376"/>
              <a:gd name="connsiteX13" fmla="*/ 2956127 w 7433922"/>
              <a:gd name="connsiteY13" fmla="*/ 6556535 h 9811376"/>
              <a:gd name="connsiteX14" fmla="*/ 3678870 w 7433922"/>
              <a:gd name="connsiteY14" fmla="*/ 3005945 h 9811376"/>
              <a:gd name="connsiteX15" fmla="*/ 5012025 w 7433922"/>
              <a:gd name="connsiteY15" fmla="*/ 3602690 h 9811376"/>
              <a:gd name="connsiteX16" fmla="*/ 3897888 w 7433922"/>
              <a:gd name="connsiteY16" fmla="*/ 7002232 h 9811376"/>
              <a:gd name="connsiteX17" fmla="*/ 3880711 w 7433922"/>
              <a:gd name="connsiteY17" fmla="*/ 6994508 h 9811376"/>
              <a:gd name="connsiteX18" fmla="*/ 788111 w 7433922"/>
              <a:gd name="connsiteY18" fmla="*/ 9604376 h 981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33922" h="9811376">
                <a:moveTo>
                  <a:pt x="5012024" y="3602689"/>
                </a:moveTo>
                <a:lnTo>
                  <a:pt x="3678870" y="3005944"/>
                </a:lnTo>
                <a:lnTo>
                  <a:pt x="4875534" y="2072736"/>
                </a:lnTo>
                <a:lnTo>
                  <a:pt x="4875536" y="2072737"/>
                </a:lnTo>
                <a:lnTo>
                  <a:pt x="5383404" y="0"/>
                </a:lnTo>
                <a:lnTo>
                  <a:pt x="7433922" y="0"/>
                </a:lnTo>
                <a:lnTo>
                  <a:pt x="6361050" y="2682179"/>
                </a:lnTo>
                <a:lnTo>
                  <a:pt x="6361048" y="2682178"/>
                </a:lnTo>
                <a:close/>
                <a:moveTo>
                  <a:pt x="1015737" y="9811376"/>
                </a:moveTo>
                <a:lnTo>
                  <a:pt x="0" y="9811376"/>
                </a:lnTo>
                <a:lnTo>
                  <a:pt x="34916" y="8919432"/>
                </a:lnTo>
                <a:lnTo>
                  <a:pt x="276424" y="9139056"/>
                </a:lnTo>
                <a:lnTo>
                  <a:pt x="2951984" y="6554673"/>
                </a:lnTo>
                <a:lnTo>
                  <a:pt x="2956127" y="6556535"/>
                </a:lnTo>
                <a:lnTo>
                  <a:pt x="3678870" y="3005945"/>
                </a:lnTo>
                <a:lnTo>
                  <a:pt x="5012025" y="3602690"/>
                </a:lnTo>
                <a:lnTo>
                  <a:pt x="3897888" y="7002232"/>
                </a:lnTo>
                <a:lnTo>
                  <a:pt x="3880711" y="6994508"/>
                </a:lnTo>
                <a:lnTo>
                  <a:pt x="788111" y="9604376"/>
                </a:lnTo>
                <a:close/>
              </a:path>
            </a:pathLst>
          </a:custGeom>
          <a:solidFill>
            <a:srgbClr val="B7B7B7">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80" name="Freeform 79">
            <a:extLst>
              <a:ext uri="{FF2B5EF4-FFF2-40B4-BE49-F238E27FC236}">
                <a16:creationId xmlns:a16="http://schemas.microsoft.com/office/drawing/2014/main" id="{D99875C5-0869-204E-B0AD-C1CF61000EFD}"/>
              </a:ext>
            </a:extLst>
          </p:cNvPr>
          <p:cNvSpPr>
            <a:spLocks/>
          </p:cNvSpPr>
          <p:nvPr/>
        </p:nvSpPr>
        <p:spPr bwMode="auto">
          <a:xfrm rot="10800000">
            <a:off x="54016" y="3109242"/>
            <a:ext cx="2904475" cy="3788233"/>
          </a:xfrm>
          <a:custGeom>
            <a:avLst/>
            <a:gdLst>
              <a:gd name="connsiteX0" fmla="*/ 6065851 w 7646592"/>
              <a:gd name="connsiteY0" fmla="*/ 3564599 h 9973260"/>
              <a:gd name="connsiteX1" fmla="*/ 4573988 w 7646592"/>
              <a:gd name="connsiteY1" fmla="*/ 2955157 h 9973260"/>
              <a:gd name="connsiteX2" fmla="*/ 5545287 w 7646592"/>
              <a:gd name="connsiteY2" fmla="*/ 0 h 9973260"/>
              <a:gd name="connsiteX3" fmla="*/ 7646592 w 7646592"/>
              <a:gd name="connsiteY3" fmla="*/ 0 h 9973260"/>
              <a:gd name="connsiteX4" fmla="*/ 1009389 w 7646592"/>
              <a:gd name="connsiteY4" fmla="*/ 9973260 h 9973260"/>
              <a:gd name="connsiteX5" fmla="*/ 0 w 7646592"/>
              <a:gd name="connsiteY5" fmla="*/ 9973260 h 9973260"/>
              <a:gd name="connsiteX6" fmla="*/ 34916 w 7646592"/>
              <a:gd name="connsiteY6" fmla="*/ 9071795 h 9973260"/>
              <a:gd name="connsiteX7" fmla="*/ 272428 w 7646592"/>
              <a:gd name="connsiteY7" fmla="*/ 9291513 h 9973260"/>
              <a:gd name="connsiteX8" fmla="*/ 2431108 w 7646592"/>
              <a:gd name="connsiteY8" fmla="*/ 7416236 h 9973260"/>
              <a:gd name="connsiteX9" fmla="*/ 3136086 w 7646592"/>
              <a:gd name="connsiteY9" fmla="*/ 3869320 h 9973260"/>
              <a:gd name="connsiteX10" fmla="*/ 3136087 w 7646592"/>
              <a:gd name="connsiteY10" fmla="*/ 3869321 h 9973260"/>
              <a:gd name="connsiteX11" fmla="*/ 4573989 w 7646592"/>
              <a:gd name="connsiteY11" fmla="*/ 2955158 h 9973260"/>
              <a:gd name="connsiteX12" fmla="*/ 6065852 w 7646592"/>
              <a:gd name="connsiteY12" fmla="*/ 3564600 h 9973260"/>
              <a:gd name="connsiteX13" fmla="*/ 4440673 w 7646592"/>
              <a:gd name="connsiteY13" fmla="*/ 4475588 h 9973260"/>
              <a:gd name="connsiteX14" fmla="*/ 4022594 w 7646592"/>
              <a:gd name="connsiteY14" fmla="*/ 4281298 h 9973260"/>
              <a:gd name="connsiteX15" fmla="*/ 4440673 w 7646592"/>
              <a:gd name="connsiteY15" fmla="*/ 4475588 h 9973260"/>
              <a:gd name="connsiteX16" fmla="*/ 3232640 w 7646592"/>
              <a:gd name="connsiteY16" fmla="*/ 7755427 h 9973260"/>
              <a:gd name="connsiteX17" fmla="*/ 3237661 w 7646592"/>
              <a:gd name="connsiteY17" fmla="*/ 7757685 h 9973260"/>
              <a:gd name="connsiteX18" fmla="*/ 3229288 w 7646592"/>
              <a:gd name="connsiteY18" fmla="*/ 7764526 h 9973260"/>
              <a:gd name="connsiteX19" fmla="*/ 3215440 w 7646592"/>
              <a:gd name="connsiteY19" fmla="*/ 7802124 h 9973260"/>
              <a:gd name="connsiteX20" fmla="*/ 3194694 w 7646592"/>
              <a:gd name="connsiteY20" fmla="*/ 7792792 h 9973260"/>
              <a:gd name="connsiteX21" fmla="*/ 782686 w 7646592"/>
              <a:gd name="connsiteY21" fmla="*/ 9763542 h 99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6592" h="9973260">
                <a:moveTo>
                  <a:pt x="6065851" y="3564599"/>
                </a:moveTo>
                <a:lnTo>
                  <a:pt x="4573988" y="2955157"/>
                </a:lnTo>
                <a:lnTo>
                  <a:pt x="5545287" y="0"/>
                </a:lnTo>
                <a:lnTo>
                  <a:pt x="7646592" y="0"/>
                </a:lnTo>
                <a:close/>
                <a:moveTo>
                  <a:pt x="1009389" y="9973260"/>
                </a:moveTo>
                <a:lnTo>
                  <a:pt x="0" y="9973260"/>
                </a:lnTo>
                <a:lnTo>
                  <a:pt x="34916" y="9071795"/>
                </a:lnTo>
                <a:lnTo>
                  <a:pt x="272428" y="9291513"/>
                </a:lnTo>
                <a:lnTo>
                  <a:pt x="2431108" y="7416236"/>
                </a:lnTo>
                <a:lnTo>
                  <a:pt x="3136086" y="3869320"/>
                </a:lnTo>
                <a:lnTo>
                  <a:pt x="3136087" y="3869321"/>
                </a:lnTo>
                <a:lnTo>
                  <a:pt x="4573989" y="2955158"/>
                </a:lnTo>
                <a:lnTo>
                  <a:pt x="6065852" y="3564600"/>
                </a:lnTo>
                <a:lnTo>
                  <a:pt x="4440673" y="4475588"/>
                </a:lnTo>
                <a:lnTo>
                  <a:pt x="4022594" y="4281298"/>
                </a:lnTo>
                <a:lnTo>
                  <a:pt x="4440673" y="4475588"/>
                </a:lnTo>
                <a:lnTo>
                  <a:pt x="3232640" y="7755427"/>
                </a:lnTo>
                <a:lnTo>
                  <a:pt x="3237661" y="7757685"/>
                </a:lnTo>
                <a:lnTo>
                  <a:pt x="3229288" y="7764526"/>
                </a:lnTo>
                <a:lnTo>
                  <a:pt x="3215440" y="7802124"/>
                </a:lnTo>
                <a:lnTo>
                  <a:pt x="3194694" y="7792792"/>
                </a:lnTo>
                <a:lnTo>
                  <a:pt x="782686" y="9763542"/>
                </a:lnTo>
                <a:close/>
              </a:path>
            </a:pathLst>
          </a:custGeom>
          <a:solidFill>
            <a:srgbClr val="717171">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79" name="Freeform 78">
            <a:extLst>
              <a:ext uri="{FF2B5EF4-FFF2-40B4-BE49-F238E27FC236}">
                <a16:creationId xmlns:a16="http://schemas.microsoft.com/office/drawing/2014/main" id="{F2AD9735-905C-2D4B-B62B-568080C5BCE6}"/>
              </a:ext>
            </a:extLst>
          </p:cNvPr>
          <p:cNvSpPr>
            <a:spLocks/>
          </p:cNvSpPr>
          <p:nvPr/>
        </p:nvSpPr>
        <p:spPr bwMode="auto">
          <a:xfrm rot="10800000">
            <a:off x="1587" y="2889504"/>
            <a:ext cx="1897776" cy="3153825"/>
          </a:xfrm>
          <a:custGeom>
            <a:avLst/>
            <a:gdLst>
              <a:gd name="connsiteX0" fmla="*/ 4034379 w 4996265"/>
              <a:gd name="connsiteY0" fmla="*/ 3795727 h 8303057"/>
              <a:gd name="connsiteX1" fmla="*/ 2694877 w 4996265"/>
              <a:gd name="connsiteY1" fmla="*/ 3195808 h 8303057"/>
              <a:gd name="connsiteX2" fmla="*/ 4164519 w 4996265"/>
              <a:gd name="connsiteY2" fmla="*/ 2205465 h 8303057"/>
              <a:gd name="connsiteX3" fmla="*/ 4164519 w 4996265"/>
              <a:gd name="connsiteY3" fmla="*/ 2205465 h 8303057"/>
              <a:gd name="connsiteX4" fmla="*/ 4996264 w 4996265"/>
              <a:gd name="connsiteY4" fmla="*/ 0 h 8303057"/>
              <a:gd name="connsiteX5" fmla="*/ 4996264 w 4996265"/>
              <a:gd name="connsiteY5" fmla="*/ 2553220 h 8303057"/>
              <a:gd name="connsiteX6" fmla="*/ 4996265 w 4996265"/>
              <a:gd name="connsiteY6" fmla="*/ 2553220 h 8303057"/>
              <a:gd name="connsiteX7" fmla="*/ 4996265 w 4996265"/>
              <a:gd name="connsiteY7" fmla="*/ 3210977 h 8303057"/>
              <a:gd name="connsiteX8" fmla="*/ 1018911 w 4996265"/>
              <a:gd name="connsiteY8" fmla="*/ 8303057 h 8303057"/>
              <a:gd name="connsiteX9" fmla="*/ 6348 w 4996265"/>
              <a:gd name="connsiteY9" fmla="*/ 8303057 h 8303057"/>
              <a:gd name="connsiteX10" fmla="*/ 0 w 4996265"/>
              <a:gd name="connsiteY10" fmla="*/ 7398417 h 8303057"/>
              <a:gd name="connsiteX11" fmla="*/ 236271 w 4996265"/>
              <a:gd name="connsiteY11" fmla="*/ 7608190 h 8303057"/>
              <a:gd name="connsiteX12" fmla="*/ 1583914 w 4996265"/>
              <a:gd name="connsiteY12" fmla="*/ 6573130 h 8303057"/>
              <a:gd name="connsiteX13" fmla="*/ 1590250 w 4996265"/>
              <a:gd name="connsiteY13" fmla="*/ 6575957 h 8303057"/>
              <a:gd name="connsiteX14" fmla="*/ 2694874 w 4996265"/>
              <a:gd name="connsiteY14" fmla="*/ 3195808 h 8303057"/>
              <a:gd name="connsiteX15" fmla="*/ 4034377 w 4996265"/>
              <a:gd name="connsiteY15" fmla="*/ 3795727 h 8303057"/>
              <a:gd name="connsiteX16" fmla="*/ 2409199 w 4996265"/>
              <a:gd name="connsiteY16" fmla="*/ 6963554 h 8303057"/>
              <a:gd name="connsiteX17" fmla="*/ 2389609 w 4996265"/>
              <a:gd name="connsiteY17" fmla="*/ 6954814 h 8303057"/>
              <a:gd name="connsiteX18" fmla="*/ 761837 w 4996265"/>
              <a:gd name="connsiteY18" fmla="*/ 8074814 h 8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265" h="8303057">
                <a:moveTo>
                  <a:pt x="4034379" y="3795727"/>
                </a:moveTo>
                <a:lnTo>
                  <a:pt x="2694877" y="3195808"/>
                </a:lnTo>
                <a:lnTo>
                  <a:pt x="4164519" y="2205465"/>
                </a:lnTo>
                <a:lnTo>
                  <a:pt x="4164519" y="2205465"/>
                </a:lnTo>
                <a:lnTo>
                  <a:pt x="4996264" y="0"/>
                </a:lnTo>
                <a:lnTo>
                  <a:pt x="4996264" y="2553220"/>
                </a:lnTo>
                <a:lnTo>
                  <a:pt x="4996265" y="2553220"/>
                </a:lnTo>
                <a:lnTo>
                  <a:pt x="4996265" y="3210977"/>
                </a:lnTo>
                <a:close/>
                <a:moveTo>
                  <a:pt x="1018911" y="8303057"/>
                </a:moveTo>
                <a:lnTo>
                  <a:pt x="6348" y="8303057"/>
                </a:lnTo>
                <a:lnTo>
                  <a:pt x="0" y="7398417"/>
                </a:lnTo>
                <a:lnTo>
                  <a:pt x="236271" y="7608190"/>
                </a:lnTo>
                <a:lnTo>
                  <a:pt x="1583914" y="6573130"/>
                </a:lnTo>
                <a:lnTo>
                  <a:pt x="1590250" y="6575957"/>
                </a:lnTo>
                <a:lnTo>
                  <a:pt x="2694874" y="3195808"/>
                </a:lnTo>
                <a:lnTo>
                  <a:pt x="4034377" y="3795727"/>
                </a:lnTo>
                <a:lnTo>
                  <a:pt x="2409199" y="6963554"/>
                </a:lnTo>
                <a:lnTo>
                  <a:pt x="2389609" y="6954814"/>
                </a:lnTo>
                <a:lnTo>
                  <a:pt x="761837" y="8074814"/>
                </a:lnTo>
                <a:close/>
              </a:path>
            </a:pathLst>
          </a:custGeom>
          <a:solidFill>
            <a:srgbClr val="BE1E6B">
              <a:alpha val="30196"/>
            </a:srgbClr>
          </a:solidFill>
          <a:ln>
            <a:noFill/>
          </a:ln>
        </p:spPr>
        <p:txBody>
          <a:bodyPr vert="horz" wrap="square" lIns="91416" tIns="45708" rIns="91416" bIns="45708" numCol="1" anchor="t" anchorCtr="0" compatLnSpc="1">
            <a:prstTxWarp prst="textNoShape">
              <a:avLst/>
            </a:prstTxWarp>
            <a:noAutofit/>
          </a:bodyPr>
          <a:lstStyle/>
          <a:p>
            <a:endParaRPr lang="en-US" sz="1351">
              <a:latin typeface="Lato Light" panose="020F0502020204030203" pitchFamily="34" charset="0"/>
            </a:endParaRPr>
          </a:p>
        </p:txBody>
      </p:sp>
      <p:sp>
        <p:nvSpPr>
          <p:cNvPr id="41" name="Oval 40">
            <a:extLst>
              <a:ext uri="{FF2B5EF4-FFF2-40B4-BE49-F238E27FC236}">
                <a16:creationId xmlns:a16="http://schemas.microsoft.com/office/drawing/2014/main" id="{6632199D-9015-1A43-ABF3-2DA0D2AECB2D}"/>
              </a:ext>
            </a:extLst>
          </p:cNvPr>
          <p:cNvSpPr/>
          <p:nvPr/>
        </p:nvSpPr>
        <p:spPr>
          <a:xfrm>
            <a:off x="2255560" y="1322049"/>
            <a:ext cx="723275" cy="7232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ato Light" panose="020F0502020204030203" pitchFamily="34" charset="0"/>
            </a:endParaRPr>
          </a:p>
        </p:txBody>
      </p:sp>
      <p:sp>
        <p:nvSpPr>
          <p:cNvPr id="43" name="Oval 42">
            <a:extLst>
              <a:ext uri="{FF2B5EF4-FFF2-40B4-BE49-F238E27FC236}">
                <a16:creationId xmlns:a16="http://schemas.microsoft.com/office/drawing/2014/main" id="{9560844B-56C4-6749-97E1-5EDA058B3047}"/>
              </a:ext>
            </a:extLst>
          </p:cNvPr>
          <p:cNvSpPr/>
          <p:nvPr/>
        </p:nvSpPr>
        <p:spPr>
          <a:xfrm>
            <a:off x="498099" y="1362113"/>
            <a:ext cx="723275" cy="723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ato Light" panose="020F0502020204030203" pitchFamily="34" charset="0"/>
            </a:endParaRPr>
          </a:p>
        </p:txBody>
      </p:sp>
      <p:sp>
        <p:nvSpPr>
          <p:cNvPr id="66" name="Oval 65">
            <a:extLst>
              <a:ext uri="{FF2B5EF4-FFF2-40B4-BE49-F238E27FC236}">
                <a16:creationId xmlns:a16="http://schemas.microsoft.com/office/drawing/2014/main" id="{F3C4D9A8-AF55-FB4F-A6DB-9EDCC2EA8831}"/>
              </a:ext>
            </a:extLst>
          </p:cNvPr>
          <p:cNvSpPr/>
          <p:nvPr/>
        </p:nvSpPr>
        <p:spPr>
          <a:xfrm>
            <a:off x="1368253" y="1369164"/>
            <a:ext cx="723275" cy="723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Lato Light" panose="020F0502020204030203" pitchFamily="34" charset="0"/>
            </a:endParaRPr>
          </a:p>
        </p:txBody>
      </p:sp>
      <p:sp>
        <p:nvSpPr>
          <p:cNvPr id="33" name="Content Placeholder 2">
            <a:extLst>
              <a:ext uri="{FF2B5EF4-FFF2-40B4-BE49-F238E27FC236}">
                <a16:creationId xmlns:a16="http://schemas.microsoft.com/office/drawing/2014/main" id="{5C103C35-ACC6-44A5-B6BF-247FA2529AF7}"/>
              </a:ext>
            </a:extLst>
          </p:cNvPr>
          <p:cNvSpPr txBox="1">
            <a:spLocks/>
          </p:cNvSpPr>
          <p:nvPr/>
        </p:nvSpPr>
        <p:spPr>
          <a:xfrm>
            <a:off x="3136209" y="1310772"/>
            <a:ext cx="8423034" cy="5416048"/>
          </a:xfrm>
          <a:prstGeom prst="rect">
            <a:avLst/>
          </a:prstGeom>
          <a:solidFill>
            <a:srgbClr val="FFFFFF">
              <a:alpha val="50196"/>
            </a:srgb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rtl="0" eaLnBrk="1" fontAlgn="base" hangingPunct="1">
              <a:spcBef>
                <a:spcPct val="0"/>
              </a:spcBef>
              <a:spcAft>
                <a:spcPts val="600"/>
              </a:spcAft>
              <a:buClrTx/>
              <a:buFont typeface="Arial" pitchFamily="34" charset="0"/>
              <a:buNone/>
              <a:defRPr sz="2800" b="0" i="0">
                <a:solidFill>
                  <a:schemeClr val="dk1"/>
                </a:solidFill>
                <a:latin typeface="+mn-lt"/>
                <a:ea typeface="+mn-ea"/>
                <a:cs typeface="+mn-cs"/>
              </a:defRPr>
            </a:lvl1pPr>
            <a:lvl2pPr marL="742950" indent="-285750" algn="l" rtl="0" eaLnBrk="1" fontAlgn="base" hangingPunct="1">
              <a:spcBef>
                <a:spcPct val="0"/>
              </a:spcBef>
              <a:spcAft>
                <a:spcPts val="600"/>
              </a:spcAft>
              <a:buClr>
                <a:schemeClr val="accent1"/>
              </a:buClr>
              <a:buFont typeface="Wingdings" pitchFamily="2" charset="2"/>
              <a:buChar char="§"/>
              <a:defRPr sz="2800" b="0" i="0">
                <a:solidFill>
                  <a:schemeClr val="dk1"/>
                </a:solidFill>
                <a:latin typeface="+mn-lt"/>
                <a:ea typeface="+mn-ea"/>
                <a:cs typeface="+mn-cs"/>
              </a:defRPr>
            </a:lvl2pPr>
            <a:lvl3pPr marL="1143000" indent="-228600" algn="l" rtl="0" eaLnBrk="1" fontAlgn="base" hangingPunct="1">
              <a:spcBef>
                <a:spcPct val="0"/>
              </a:spcBef>
              <a:spcAft>
                <a:spcPts val="600"/>
              </a:spcAft>
              <a:buClr>
                <a:schemeClr val="accent1"/>
              </a:buClr>
              <a:buFont typeface="Wingdings" pitchFamily="2" charset="2"/>
              <a:buChar char="§"/>
              <a:defRPr sz="2600" b="0" i="0">
                <a:solidFill>
                  <a:schemeClr val="dk1"/>
                </a:solidFill>
                <a:latin typeface="+mn-lt"/>
                <a:ea typeface="+mn-ea"/>
                <a:cs typeface="+mn-cs"/>
              </a:defRPr>
            </a:lvl3pPr>
            <a:lvl4pPr marL="1600200" indent="-228600" algn="l" rtl="0" eaLnBrk="1" fontAlgn="base" hangingPunct="1">
              <a:spcBef>
                <a:spcPct val="0"/>
              </a:spcBef>
              <a:spcAft>
                <a:spcPts val="600"/>
              </a:spcAft>
              <a:buClr>
                <a:schemeClr val="accent1"/>
              </a:buClr>
              <a:buFont typeface="Wingdings" pitchFamily="2" charset="2"/>
              <a:buChar char="§"/>
              <a:defRPr sz="2400" b="0" i="0">
                <a:solidFill>
                  <a:schemeClr val="dk1"/>
                </a:solidFill>
                <a:latin typeface="+mn-lt"/>
                <a:ea typeface="+mn-ea"/>
                <a:cs typeface="+mn-cs"/>
              </a:defRPr>
            </a:lvl4pPr>
            <a:lvl5pPr marL="2057400" indent="-228600" algn="l" rtl="0" eaLnBrk="1" fontAlgn="base" hangingPunct="1">
              <a:spcBef>
                <a:spcPts val="0"/>
              </a:spcBef>
              <a:spcAft>
                <a:spcPts val="600"/>
              </a:spcAft>
              <a:buClr>
                <a:schemeClr val="accent1"/>
              </a:buClr>
              <a:buFont typeface="Wingdings" pitchFamily="2" charset="2"/>
              <a:buChar char="§"/>
              <a:defRPr sz="2000" b="0" i="0">
                <a:solidFill>
                  <a:schemeClr val="dk1"/>
                </a:solidFill>
                <a:latin typeface="+mn-lt"/>
                <a:ea typeface="+mn-ea"/>
                <a:cs typeface="+mn-cs"/>
              </a:defRPr>
            </a:lvl5pPr>
            <a:lvl6pPr marL="25146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lr>
                <a:srgbClr val="8E004D"/>
              </a:buClr>
              <a:buChar char="»"/>
              <a:defRPr sz="2000">
                <a:solidFill>
                  <a:schemeClr val="dk1"/>
                </a:solidFill>
                <a:latin typeface="+mn-lt"/>
                <a:ea typeface="+mn-ea"/>
                <a:cs typeface="+mn-cs"/>
              </a:defRPr>
            </a:lvl9pPr>
          </a:lstStyle>
          <a:p>
            <a:pPr marL="380365" indent="-380365">
              <a:buBlip>
                <a:blip r:embed="rId3">
                  <a:extLst>
                    <a:ext uri="{96DAC541-7B7A-43D3-8B79-37D633B846F1}">
                      <asvg:svgBlip xmlns:asvg="http://schemas.microsoft.com/office/drawing/2016/SVG/main" r:embed="rId4"/>
                    </a:ext>
                  </a:extLst>
                </a:blip>
              </a:buBlip>
            </a:pPr>
            <a:r>
              <a:rPr lang="en-GB" sz="1800" kern="0" dirty="0">
                <a:solidFill>
                  <a:srgbClr val="7C1244"/>
                </a:solidFill>
                <a:cs typeface="Calibri"/>
              </a:rPr>
              <a:t>Employer</a:t>
            </a:r>
            <a:r>
              <a:rPr lang="en-GB" sz="1800" kern="0" dirty="0">
                <a:solidFill>
                  <a:schemeClr val="tx1"/>
                </a:solidFill>
                <a:cs typeface="Calibri"/>
              </a:rPr>
              <a:t> confirms candidate with </a:t>
            </a:r>
            <a:r>
              <a:rPr lang="en-GB" sz="1800" b="1" kern="0" dirty="0">
                <a:solidFill>
                  <a:schemeClr val="tx2"/>
                </a:solidFill>
                <a:cs typeface="Calibri"/>
              </a:rPr>
              <a:t>the group </a:t>
            </a:r>
            <a:r>
              <a:rPr lang="en-GB" sz="1800" kern="0" dirty="0">
                <a:solidFill>
                  <a:schemeClr val="tx1"/>
                </a:solidFill>
                <a:cs typeface="Calibri"/>
              </a:rPr>
              <a:t>who share details with </a:t>
            </a:r>
            <a:r>
              <a:rPr lang="en-GB" sz="1800" kern="0" dirty="0">
                <a:solidFill>
                  <a:srgbClr val="BD0068"/>
                </a:solidFill>
                <a:cs typeface="Calibri"/>
              </a:rPr>
              <a:t>Best Practice Network</a:t>
            </a:r>
            <a:r>
              <a:rPr lang="en-GB" sz="1800" kern="0" dirty="0">
                <a:solidFill>
                  <a:schemeClr val="tx1"/>
                </a:solidFill>
                <a:cs typeface="Calibri"/>
              </a:rPr>
              <a:t> if part of regional groups or direct with BPN</a:t>
            </a:r>
            <a:endParaRPr lang="en-US" dirty="0"/>
          </a:p>
          <a:p>
            <a:pPr marL="380365" indent="-380365">
              <a:buBlip>
                <a:blip r:embed="rId3">
                  <a:extLst>
                    <a:ext uri="{96DAC541-7B7A-43D3-8B79-37D633B846F1}">
                      <asvg:svgBlip xmlns:asvg="http://schemas.microsoft.com/office/drawing/2016/SVG/main" r:embed="rId4"/>
                    </a:ext>
                  </a:extLst>
                </a:blip>
              </a:buBlip>
            </a:pPr>
            <a:r>
              <a:rPr lang="en-GB" sz="1800" kern="0" dirty="0">
                <a:solidFill>
                  <a:srgbClr val="BD0068"/>
                </a:solidFill>
                <a:cs typeface="Calibri"/>
              </a:rPr>
              <a:t>Best Practice Network</a:t>
            </a:r>
            <a:r>
              <a:rPr lang="en-GB" sz="1800" kern="0" dirty="0">
                <a:solidFill>
                  <a:schemeClr val="tx1"/>
                </a:solidFill>
                <a:cs typeface="Calibri"/>
              </a:rPr>
              <a:t> allocates Account Manager to support the Employers to gather all necessary information</a:t>
            </a:r>
          </a:p>
          <a:p>
            <a:pPr marL="380365" indent="-380365">
              <a:buBlip>
                <a:blip r:embed="rId3">
                  <a:extLst>
                    <a:ext uri="{96DAC541-7B7A-43D3-8B79-37D633B846F1}">
                      <asvg:svgBlip xmlns:asvg="http://schemas.microsoft.com/office/drawing/2016/SVG/main" r:embed="rId4"/>
                    </a:ext>
                  </a:extLst>
                </a:blip>
              </a:buBlip>
            </a:pPr>
            <a:r>
              <a:rPr lang="en-GB" sz="1800" kern="0" dirty="0">
                <a:solidFill>
                  <a:srgbClr val="BD0068"/>
                </a:solidFill>
                <a:cs typeface="Calibri"/>
              </a:rPr>
              <a:t>Account Manager</a:t>
            </a:r>
            <a:r>
              <a:rPr lang="en-GB" sz="1800" kern="0" dirty="0">
                <a:solidFill>
                  <a:schemeClr val="tx1"/>
                </a:solidFill>
                <a:cs typeface="Calibri"/>
              </a:rPr>
              <a:t> works with existing staff through on-boarding</a:t>
            </a:r>
          </a:p>
          <a:p>
            <a:pPr marL="380365" indent="-380365">
              <a:buBlip>
                <a:blip r:embed="rId3">
                  <a:extLst>
                    <a:ext uri="{96DAC541-7B7A-43D3-8B79-37D633B846F1}">
                      <asvg:svgBlip xmlns:asvg="http://schemas.microsoft.com/office/drawing/2016/SVG/main" r:embed="rId4"/>
                    </a:ext>
                  </a:extLst>
                </a:blip>
              </a:buBlip>
            </a:pPr>
            <a:r>
              <a:rPr lang="en-GB" sz="1800" kern="0" dirty="0">
                <a:solidFill>
                  <a:srgbClr val="BD0068"/>
                </a:solidFill>
                <a:cs typeface="Calibri"/>
              </a:rPr>
              <a:t>Account Manager </a:t>
            </a:r>
            <a:r>
              <a:rPr lang="en-GB" sz="1800" kern="0" dirty="0">
                <a:solidFill>
                  <a:schemeClr val="tx1"/>
                </a:solidFill>
                <a:cs typeface="Calibri"/>
              </a:rPr>
              <a:t>supports employer through recruitment and interview including advertising on NAS and sifting if required</a:t>
            </a:r>
          </a:p>
          <a:p>
            <a:pPr marL="380365" indent="-380365">
              <a:buBlip>
                <a:blip r:embed="rId3">
                  <a:extLst>
                    <a:ext uri="{96DAC541-7B7A-43D3-8B79-37D633B846F1}">
                      <asvg:svgBlip xmlns:asvg="http://schemas.microsoft.com/office/drawing/2016/SVG/main" r:embed="rId4"/>
                    </a:ext>
                  </a:extLst>
                </a:blip>
              </a:buBlip>
            </a:pPr>
            <a:r>
              <a:rPr lang="en-GB" sz="1800" kern="0" dirty="0">
                <a:solidFill>
                  <a:srgbClr val="BD0068"/>
                </a:solidFill>
                <a:cs typeface="Calibri"/>
              </a:rPr>
              <a:t>Account Manager</a:t>
            </a:r>
            <a:r>
              <a:rPr lang="en-GB" sz="1800" kern="0" dirty="0">
                <a:solidFill>
                  <a:schemeClr val="tx1"/>
                </a:solidFill>
                <a:cs typeface="Calibri"/>
              </a:rPr>
              <a:t> manages </a:t>
            </a:r>
            <a:r>
              <a:rPr lang="en-GB" sz="1800" b="1" kern="0" dirty="0">
                <a:solidFill>
                  <a:schemeClr val="tx1"/>
                </a:solidFill>
                <a:cs typeface="Calibri"/>
              </a:rPr>
              <a:t>Apprenticeship Service Account </a:t>
            </a:r>
            <a:r>
              <a:rPr lang="en-GB" sz="1800" kern="0" dirty="0">
                <a:solidFill>
                  <a:schemeClr val="tx1"/>
                </a:solidFill>
                <a:cs typeface="Calibri"/>
              </a:rPr>
              <a:t>on behalf of employer</a:t>
            </a:r>
          </a:p>
          <a:p>
            <a:pPr marL="380365" indent="-380365">
              <a:buBlip>
                <a:blip r:embed="rId3">
                  <a:extLst>
                    <a:ext uri="{96DAC541-7B7A-43D3-8B79-37D633B846F1}">
                      <asvg:svgBlip xmlns:asvg="http://schemas.microsoft.com/office/drawing/2016/SVG/main" r:embed="rId4"/>
                    </a:ext>
                  </a:extLst>
                </a:blip>
              </a:buBlip>
            </a:pPr>
            <a:r>
              <a:rPr lang="en-GB" sz="1800" dirty="0">
                <a:solidFill>
                  <a:srgbClr val="717171"/>
                </a:solidFill>
                <a:cs typeface="Calibri"/>
              </a:rPr>
              <a:t>Apprentice</a:t>
            </a:r>
            <a:r>
              <a:rPr lang="en-GB" sz="1800" dirty="0">
                <a:solidFill>
                  <a:schemeClr val="tx1"/>
                </a:solidFill>
                <a:cs typeface="Calibri"/>
              </a:rPr>
              <a:t> completes application; </a:t>
            </a:r>
            <a:r>
              <a:rPr lang="en-GB" sz="1800" dirty="0">
                <a:solidFill>
                  <a:schemeClr val="accent1"/>
                </a:solidFill>
                <a:cs typeface="Calibri"/>
              </a:rPr>
              <a:t>https://www.bestpracticenet.co.uk/Teaching-Assistant-Apprenticeship-Level-3 </a:t>
            </a:r>
            <a:r>
              <a:rPr lang="en-GB" sz="1800" dirty="0">
                <a:solidFill>
                  <a:schemeClr val="accent1"/>
                </a:solidFill>
                <a:ea typeface="+mn-lt"/>
                <a:cs typeface="+mn-lt"/>
              </a:rPr>
              <a:t> </a:t>
            </a:r>
            <a:r>
              <a:rPr lang="en-GB" sz="1800" dirty="0">
                <a:solidFill>
                  <a:schemeClr val="tx1"/>
                </a:solidFill>
                <a:cs typeface="Calibri"/>
              </a:rPr>
              <a:t>(</a:t>
            </a:r>
            <a:r>
              <a:rPr lang="en-GB" sz="1800" i="1" dirty="0">
                <a:solidFill>
                  <a:schemeClr val="tx1"/>
                </a:solidFill>
                <a:cs typeface="Calibri"/>
              </a:rPr>
              <a:t>Includes Initial skills scan to check sufficient new learning is required)</a:t>
            </a:r>
          </a:p>
          <a:p>
            <a:pPr marL="380365" indent="-380365">
              <a:buBlip>
                <a:blip r:embed="rId3">
                  <a:extLst>
                    <a:ext uri="{96DAC541-7B7A-43D3-8B79-37D633B846F1}">
                      <asvg:svgBlip xmlns:asvg="http://schemas.microsoft.com/office/drawing/2016/SVG/main" r:embed="rId4"/>
                    </a:ext>
                  </a:extLst>
                </a:blip>
              </a:buBlip>
            </a:pPr>
            <a:r>
              <a:rPr lang="en-GB" sz="1800" dirty="0">
                <a:solidFill>
                  <a:schemeClr val="tx1"/>
                </a:solidFill>
                <a:cs typeface="Calibri"/>
              </a:rPr>
              <a:t>Application passes to Bud system for further checks </a:t>
            </a:r>
            <a:r>
              <a:rPr lang="en-GB" sz="1800" dirty="0" err="1">
                <a:solidFill>
                  <a:schemeClr val="tx1"/>
                </a:solidFill>
                <a:cs typeface="Calibri"/>
              </a:rPr>
              <a:t>e.g</a:t>
            </a:r>
            <a:r>
              <a:rPr lang="en-GB" sz="1800" dirty="0">
                <a:solidFill>
                  <a:schemeClr val="tx1"/>
                </a:solidFill>
                <a:cs typeface="Calibri"/>
              </a:rPr>
              <a:t> ALS/proof of ID, candidate speaks with the </a:t>
            </a:r>
            <a:r>
              <a:rPr lang="en-GB" sz="1800" dirty="0">
                <a:solidFill>
                  <a:schemeClr val="accent1"/>
                </a:solidFill>
                <a:cs typeface="Calibri"/>
              </a:rPr>
              <a:t>onboarding team </a:t>
            </a:r>
            <a:r>
              <a:rPr lang="en-GB" sz="1800" dirty="0">
                <a:solidFill>
                  <a:schemeClr val="tx1"/>
                </a:solidFill>
                <a:cs typeface="Calibri"/>
              </a:rPr>
              <a:t>to complete the application</a:t>
            </a:r>
          </a:p>
          <a:p>
            <a:pPr marL="380365" indent="-380365">
              <a:buBlip>
                <a:blip r:embed="rId3">
                  <a:extLst>
                    <a:ext uri="{96DAC541-7B7A-43D3-8B79-37D633B846F1}">
                      <asvg:svgBlip xmlns:asvg="http://schemas.microsoft.com/office/drawing/2016/SVG/main" r:embed="rId4"/>
                    </a:ext>
                  </a:extLst>
                </a:blip>
              </a:buBlip>
            </a:pPr>
            <a:r>
              <a:rPr lang="en-GB" sz="1800" dirty="0">
                <a:solidFill>
                  <a:srgbClr val="717171"/>
                </a:solidFill>
                <a:cs typeface="Calibri"/>
              </a:rPr>
              <a:t>Applicant</a:t>
            </a:r>
            <a:r>
              <a:rPr lang="en-GB" sz="1800" dirty="0">
                <a:solidFill>
                  <a:schemeClr val="tx1"/>
                </a:solidFill>
                <a:cs typeface="Calibri"/>
              </a:rPr>
              <a:t> completes short maths and English initial assessment and sends proof of maths and English at level 2 if they have it</a:t>
            </a:r>
          </a:p>
          <a:p>
            <a:pPr marL="380365" indent="-380365">
              <a:buBlip>
                <a:blip r:embed="rId3">
                  <a:extLst>
                    <a:ext uri="{96DAC541-7B7A-43D3-8B79-37D633B846F1}">
                      <asvg:svgBlip xmlns:asvg="http://schemas.microsoft.com/office/drawing/2016/SVG/main" r:embed="rId4"/>
                    </a:ext>
                  </a:extLst>
                </a:blip>
              </a:buBlip>
            </a:pPr>
            <a:r>
              <a:rPr lang="en-GB" sz="1800" dirty="0">
                <a:solidFill>
                  <a:schemeClr val="tx1"/>
                </a:solidFill>
                <a:cs typeface="Calibri"/>
              </a:rPr>
              <a:t>Apprenticeship Agreement, Training Plan and Finance Agreements sent electronically for signature</a:t>
            </a:r>
          </a:p>
          <a:p>
            <a:pPr marL="380365" indent="-380365">
              <a:buBlip>
                <a:blip r:embed="rId3">
                  <a:extLst>
                    <a:ext uri="{96DAC541-7B7A-43D3-8B79-37D633B846F1}">
                      <asvg:svgBlip xmlns:asvg="http://schemas.microsoft.com/office/drawing/2016/SVG/main" r:embed="rId4"/>
                    </a:ext>
                  </a:extLst>
                </a:blip>
              </a:buBlip>
            </a:pPr>
            <a:endParaRPr lang="en-GB" sz="1800" kern="0" dirty="0">
              <a:solidFill>
                <a:schemeClr val="tx1"/>
              </a:solidFill>
              <a:cs typeface="Calibri" panose="020F0502020204030204" pitchFamily="34" charset="0"/>
            </a:endParaRPr>
          </a:p>
        </p:txBody>
      </p:sp>
      <p:pic>
        <p:nvPicPr>
          <p:cNvPr id="1026" name="Picture 2" descr="Employer Svg Png Icon Free Download (#507041) - OnlineWebFonts.COM">
            <a:extLst>
              <a:ext uri="{FF2B5EF4-FFF2-40B4-BE49-F238E27FC236}">
                <a16:creationId xmlns:a16="http://schemas.microsoft.com/office/drawing/2014/main" id="{1F2411D5-7C35-49E4-9035-5C9417E6DD75}"/>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660484" y="1457683"/>
            <a:ext cx="397912" cy="471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st Practice Network">
            <a:extLst>
              <a:ext uri="{FF2B5EF4-FFF2-40B4-BE49-F238E27FC236}">
                <a16:creationId xmlns:a16="http://schemas.microsoft.com/office/drawing/2014/main" id="{162B1617-2ED5-4798-8A94-71E7D7CA2CD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979" r="76221" b="20309"/>
          <a:stretch/>
        </p:blipFill>
        <p:spPr bwMode="auto">
          <a:xfrm>
            <a:off x="1322346" y="1322049"/>
            <a:ext cx="828285" cy="8031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tudent Line Black Icon - Download Free Vectors, Clipart Graphics &amp; Vector  Art">
            <a:extLst>
              <a:ext uri="{FF2B5EF4-FFF2-40B4-BE49-F238E27FC236}">
                <a16:creationId xmlns:a16="http://schemas.microsoft.com/office/drawing/2014/main" id="{E1E6A183-9F48-471E-A97E-896EAC2BE536}"/>
              </a:ext>
            </a:extLst>
          </p:cNvPr>
          <p:cNvPicPr>
            <a:picLocks noChangeAspect="1" noChangeArrowheads="1"/>
          </p:cNvPicPr>
          <p:nvPr/>
        </p:nvPicPr>
        <p:blipFill>
          <a:blip r:embed="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315959" y="1362113"/>
            <a:ext cx="617256" cy="6172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C90766-8CBE-4732-BA86-287014A08CAC}"/>
              </a:ext>
            </a:extLst>
          </p:cNvPr>
          <p:cNvSpPr/>
          <p:nvPr/>
        </p:nvSpPr>
        <p:spPr bwMode="auto">
          <a:xfrm>
            <a:off x="1976447" y="1304899"/>
            <a:ext cx="262645" cy="112736"/>
          </a:xfrm>
          <a:prstGeom prst="rect">
            <a:avLst/>
          </a:prstGeom>
          <a:solidFill>
            <a:schemeClr val="bg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GB" sz="2400" b="1">
              <a:latin typeface="Calibri" pitchFamily="34" charset="0"/>
            </a:endParaRPr>
          </a:p>
        </p:txBody>
      </p:sp>
      <p:sp>
        <p:nvSpPr>
          <p:cNvPr id="19" name="Title 1">
            <a:extLst>
              <a:ext uri="{FF2B5EF4-FFF2-40B4-BE49-F238E27FC236}">
                <a16:creationId xmlns:a16="http://schemas.microsoft.com/office/drawing/2014/main" id="{FADFE36F-105C-4487-A325-FAFAFDE4EF4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Application and onboarding</a:t>
            </a:r>
            <a:endParaRPr lang="en-GB"/>
          </a:p>
        </p:txBody>
      </p:sp>
    </p:spTree>
    <p:extLst>
      <p:ext uri="{BB962C8B-B14F-4D97-AF65-F5344CB8AC3E}">
        <p14:creationId xmlns:p14="http://schemas.microsoft.com/office/powerpoint/2010/main" val="71690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CAA6-37B5-B012-0394-370515992504}"/>
              </a:ext>
            </a:extLst>
          </p:cNvPr>
          <p:cNvSpPr>
            <a:spLocks noGrp="1"/>
          </p:cNvSpPr>
          <p:nvPr>
            <p:ph type="title"/>
          </p:nvPr>
        </p:nvSpPr>
        <p:spPr/>
        <p:txBody>
          <a:bodyPr/>
          <a:lstStyle/>
          <a:p>
            <a:r>
              <a:rPr lang="en-GB"/>
              <a:t>Funding</a:t>
            </a:r>
          </a:p>
        </p:txBody>
      </p:sp>
      <p:pic>
        <p:nvPicPr>
          <p:cNvPr id="5" name="Content Placeholder 4">
            <a:extLst>
              <a:ext uri="{FF2B5EF4-FFF2-40B4-BE49-F238E27FC236}">
                <a16:creationId xmlns:a16="http://schemas.microsoft.com/office/drawing/2014/main" id="{3CFE9E61-07B1-B5A5-159A-F47A41FE9578}"/>
              </a:ext>
            </a:extLst>
          </p:cNvPr>
          <p:cNvPicPr>
            <a:picLocks noGrp="1" noChangeAspect="1"/>
          </p:cNvPicPr>
          <p:nvPr>
            <p:ph idx="1"/>
          </p:nvPr>
        </p:nvPicPr>
        <p:blipFill>
          <a:blip r:embed="rId2"/>
          <a:stretch>
            <a:fillRect/>
          </a:stretch>
        </p:blipFill>
        <p:spPr>
          <a:xfrm>
            <a:off x="3586480" y="750383"/>
            <a:ext cx="7477760" cy="5742492"/>
          </a:xfrm>
        </p:spPr>
      </p:pic>
    </p:spTree>
    <p:extLst>
      <p:ext uri="{BB962C8B-B14F-4D97-AF65-F5344CB8AC3E}">
        <p14:creationId xmlns:p14="http://schemas.microsoft.com/office/powerpoint/2010/main" val="153616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3709-A51F-1387-93E2-4BB4F3BA0199}"/>
              </a:ext>
            </a:extLst>
          </p:cNvPr>
          <p:cNvSpPr>
            <a:spLocks noGrp="1"/>
          </p:cNvSpPr>
          <p:nvPr>
            <p:ph type="title"/>
          </p:nvPr>
        </p:nvSpPr>
        <p:spPr/>
        <p:txBody>
          <a:bodyPr/>
          <a:lstStyle/>
          <a:p>
            <a:r>
              <a:rPr lang="en-GB"/>
              <a:t>Apprenticeship Service Account</a:t>
            </a:r>
          </a:p>
        </p:txBody>
      </p:sp>
      <p:sp>
        <p:nvSpPr>
          <p:cNvPr id="3" name="TextBox 2">
            <a:extLst>
              <a:ext uri="{FF2B5EF4-FFF2-40B4-BE49-F238E27FC236}">
                <a16:creationId xmlns:a16="http://schemas.microsoft.com/office/drawing/2014/main" id="{872B7983-554E-ABF1-DE18-828442B4120E}"/>
              </a:ext>
            </a:extLst>
          </p:cNvPr>
          <p:cNvSpPr txBox="1"/>
          <p:nvPr/>
        </p:nvSpPr>
        <p:spPr>
          <a:xfrm>
            <a:off x="838200" y="1690688"/>
            <a:ext cx="10224052" cy="4524315"/>
          </a:xfrm>
          <a:prstGeom prst="rect">
            <a:avLst/>
          </a:prstGeom>
          <a:noFill/>
        </p:spPr>
        <p:txBody>
          <a:bodyPr wrap="square" lIns="91440" tIns="45720" rIns="91440" bIns="45720" rtlCol="0" anchor="t">
            <a:spAutoFit/>
          </a:bodyPr>
          <a:lstStyle/>
          <a:p>
            <a:r>
              <a:rPr lang="en-GB">
                <a:hlinkClick r:id="rId2"/>
              </a:rPr>
              <a:t>https://accounts.manage-apprenticeships.service.gov.uk/service/index</a:t>
            </a:r>
            <a:r>
              <a:rPr lang="en-GB"/>
              <a:t>?</a:t>
            </a:r>
          </a:p>
          <a:p>
            <a:endParaRPr lang="en-GB"/>
          </a:p>
          <a:p>
            <a:pPr algn="l"/>
            <a:r>
              <a:rPr lang="en-GB" b="1" i="0">
                <a:solidFill>
                  <a:srgbClr val="0B0C0C"/>
                </a:solidFill>
                <a:effectLst/>
                <a:latin typeface="GDS Transport"/>
              </a:rPr>
              <a:t>Create an account to manage apprenticeships</a:t>
            </a:r>
          </a:p>
          <a:p>
            <a:pPr algn="l"/>
            <a:r>
              <a:rPr lang="en-GB" b="0" i="0">
                <a:solidFill>
                  <a:srgbClr val="0B0C0C"/>
                </a:solidFill>
                <a:effectLst/>
                <a:latin typeface="GDS Transport"/>
              </a:rPr>
              <a:t>You need to create or </a:t>
            </a:r>
            <a:r>
              <a:rPr lang="en-GB" b="0" i="0" u="sng">
                <a:solidFill>
                  <a:srgbClr val="1D70B8"/>
                </a:solidFill>
                <a:effectLst/>
                <a:latin typeface="GDS Transport"/>
                <a:hlinkClick r:id="rId3"/>
              </a:rPr>
              <a:t>sign in</a:t>
            </a:r>
            <a:r>
              <a:rPr lang="en-GB" b="0" i="0">
                <a:solidFill>
                  <a:srgbClr val="0B0C0C"/>
                </a:solidFill>
                <a:effectLst/>
                <a:latin typeface="GDS Transport"/>
              </a:rPr>
              <a:t> to an apprenticeship account, then you'll be able to get funding to pay for apprenticeship training and assessment costs.</a:t>
            </a:r>
          </a:p>
          <a:p>
            <a:pPr algn="l"/>
            <a:endParaRPr lang="en-GB" b="0" i="0">
              <a:solidFill>
                <a:srgbClr val="0B0C0C"/>
              </a:solidFill>
              <a:effectLst/>
              <a:latin typeface="GDS Transport"/>
            </a:endParaRPr>
          </a:p>
          <a:p>
            <a:pPr algn="l"/>
            <a:r>
              <a:rPr lang="en-GB" b="0" i="0">
                <a:solidFill>
                  <a:srgbClr val="0B0C0C"/>
                </a:solidFill>
                <a:effectLst/>
                <a:latin typeface="GDS Transport"/>
              </a:rPr>
              <a:t>You’ll use your account to:</a:t>
            </a:r>
          </a:p>
          <a:p>
            <a:pPr algn="l">
              <a:buFont typeface="Arial" panose="020B0604020202020204" pitchFamily="34" charset="0"/>
              <a:buChar char="•"/>
            </a:pPr>
            <a:r>
              <a:rPr lang="en-GB" b="0" i="0">
                <a:solidFill>
                  <a:srgbClr val="0B0C0C"/>
                </a:solidFill>
                <a:effectLst/>
                <a:latin typeface="GDS Transport"/>
              </a:rPr>
              <a:t>get apprenticeship funding</a:t>
            </a:r>
          </a:p>
          <a:p>
            <a:pPr algn="l">
              <a:buFont typeface="Arial" panose="020B0604020202020204" pitchFamily="34" charset="0"/>
              <a:buChar char="•"/>
            </a:pPr>
            <a:r>
              <a:rPr lang="en-GB" b="0" i="0">
                <a:solidFill>
                  <a:srgbClr val="0B0C0C"/>
                </a:solidFill>
                <a:effectLst/>
                <a:latin typeface="GDS Transport"/>
              </a:rPr>
              <a:t>find and save apprenticeships</a:t>
            </a:r>
          </a:p>
          <a:p>
            <a:pPr algn="l">
              <a:buFont typeface="Arial" panose="020B0604020202020204" pitchFamily="34" charset="0"/>
              <a:buChar char="•"/>
            </a:pPr>
            <a:r>
              <a:rPr lang="en-GB" b="0" i="0">
                <a:solidFill>
                  <a:srgbClr val="0B0C0C"/>
                </a:solidFill>
                <a:effectLst/>
                <a:latin typeface="GDS Transport"/>
              </a:rPr>
              <a:t>find, save and manage training providers</a:t>
            </a:r>
          </a:p>
          <a:p>
            <a:pPr algn="l">
              <a:buFont typeface="Arial" panose="020B0604020202020204" pitchFamily="34" charset="0"/>
              <a:buChar char="•"/>
            </a:pPr>
            <a:r>
              <a:rPr lang="en-GB" b="0" i="0">
                <a:solidFill>
                  <a:srgbClr val="0B0C0C"/>
                </a:solidFill>
                <a:effectLst/>
                <a:latin typeface="GDS Transport"/>
              </a:rPr>
              <a:t>recruit apprentices</a:t>
            </a:r>
          </a:p>
          <a:p>
            <a:pPr algn="l">
              <a:buFont typeface="Arial" panose="020B0604020202020204" pitchFamily="34" charset="0"/>
              <a:buChar char="•"/>
            </a:pPr>
            <a:r>
              <a:rPr lang="en-GB" b="0" i="0">
                <a:solidFill>
                  <a:srgbClr val="0B0C0C"/>
                </a:solidFill>
                <a:effectLst/>
                <a:latin typeface="GDS Transport"/>
              </a:rPr>
              <a:t>add and manage apprenticeships</a:t>
            </a:r>
          </a:p>
          <a:p>
            <a:pPr algn="l">
              <a:buFont typeface="Arial" panose="020B0604020202020204" pitchFamily="34" charset="0"/>
              <a:buChar char="•"/>
            </a:pPr>
            <a:endParaRPr lang="en-GB">
              <a:solidFill>
                <a:srgbClr val="0B0C0C"/>
              </a:solidFill>
              <a:latin typeface="GDS Transport"/>
            </a:endParaRPr>
          </a:p>
          <a:p>
            <a:pPr algn="l"/>
            <a:r>
              <a:rPr lang="en-GB" b="0" i="0">
                <a:solidFill>
                  <a:srgbClr val="0B0C0C"/>
                </a:solidFill>
                <a:effectLst/>
                <a:latin typeface="GDS Transport"/>
              </a:rPr>
              <a:t>Best Practice Network can support you to set up your account. It is important to state the number of employees in the entire business, not just the setting.</a:t>
            </a:r>
          </a:p>
          <a:p>
            <a:endParaRPr lang="en-GB"/>
          </a:p>
        </p:txBody>
      </p:sp>
    </p:spTree>
    <p:extLst>
      <p:ext uri="{BB962C8B-B14F-4D97-AF65-F5344CB8AC3E}">
        <p14:creationId xmlns:p14="http://schemas.microsoft.com/office/powerpoint/2010/main" val="3798564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4B64-A0FF-EA96-9499-24D42E0B2625}"/>
              </a:ext>
            </a:extLst>
          </p:cNvPr>
          <p:cNvSpPr>
            <a:spLocks noGrp="1"/>
          </p:cNvSpPr>
          <p:nvPr>
            <p:ph type="title"/>
          </p:nvPr>
        </p:nvSpPr>
        <p:spPr/>
        <p:txBody>
          <a:bodyPr/>
          <a:lstStyle/>
          <a:p>
            <a:r>
              <a:rPr lang="en-GB"/>
              <a:t>Links</a:t>
            </a:r>
          </a:p>
        </p:txBody>
      </p:sp>
      <p:sp>
        <p:nvSpPr>
          <p:cNvPr id="3" name="Content Placeholder 2">
            <a:extLst>
              <a:ext uri="{FF2B5EF4-FFF2-40B4-BE49-F238E27FC236}">
                <a16:creationId xmlns:a16="http://schemas.microsoft.com/office/drawing/2014/main" id="{D155CAD8-64D9-9A26-CE68-6CF20CC4541B}"/>
              </a:ext>
            </a:extLst>
          </p:cNvPr>
          <p:cNvSpPr>
            <a:spLocks noGrp="1"/>
          </p:cNvSpPr>
          <p:nvPr>
            <p:ph idx="1"/>
          </p:nvPr>
        </p:nvSpPr>
        <p:spPr/>
        <p:txBody>
          <a:bodyPr>
            <a:normAutofit fontScale="92500" lnSpcReduction="20000"/>
          </a:bodyPr>
          <a:lstStyle/>
          <a:p>
            <a:r>
              <a:rPr lang="en-GB"/>
              <a:t>Teaching Assistant Brochure</a:t>
            </a:r>
          </a:p>
          <a:p>
            <a:r>
              <a:rPr lang="en-GB">
                <a:hlinkClick r:id="rId2"/>
              </a:rPr>
              <a:t>https://www.bestpracticenet.co.uk/ta-level-3-apprenticeship-brochure</a:t>
            </a:r>
            <a:endParaRPr lang="en-GB"/>
          </a:p>
          <a:p>
            <a:endParaRPr lang="en-GB"/>
          </a:p>
          <a:p>
            <a:r>
              <a:rPr lang="en-GB"/>
              <a:t>Teaching Assistant website with </a:t>
            </a:r>
            <a:r>
              <a:rPr lang="en-GB" b="1">
                <a:solidFill>
                  <a:schemeClr val="tx2"/>
                </a:solidFill>
              </a:rPr>
              <a:t>Apply now button</a:t>
            </a:r>
          </a:p>
          <a:p>
            <a:r>
              <a:rPr lang="en-GB">
                <a:hlinkClick r:id="rId3"/>
              </a:rPr>
              <a:t>https://www.bestpracticenet.co.uk/Teaching-Assistant-Apprenticeship-Level-3</a:t>
            </a:r>
            <a:endParaRPr lang="en-GB"/>
          </a:p>
          <a:p>
            <a:endParaRPr lang="en-GB"/>
          </a:p>
          <a:p>
            <a:r>
              <a:rPr lang="en-GB"/>
              <a:t>Postgraduate Teacher Apprenticeships</a:t>
            </a:r>
          </a:p>
          <a:p>
            <a:r>
              <a:rPr lang="en-GB">
                <a:hlinkClick r:id="rId4"/>
              </a:rPr>
              <a:t>https://www.bestpracticenet.co.uk/initial-teacher-training-primary-pgce-apprenticeship</a:t>
            </a:r>
            <a:endParaRPr lang="en-GB"/>
          </a:p>
          <a:p>
            <a:endParaRPr lang="en-GB"/>
          </a:p>
          <a:p>
            <a:endParaRPr lang="en-GB"/>
          </a:p>
          <a:p>
            <a:endParaRPr lang="en-GB"/>
          </a:p>
        </p:txBody>
      </p:sp>
    </p:spTree>
    <p:extLst>
      <p:ext uri="{BB962C8B-B14F-4D97-AF65-F5344CB8AC3E}">
        <p14:creationId xmlns:p14="http://schemas.microsoft.com/office/powerpoint/2010/main" val="173150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9206-669A-1929-F08D-A60269474FBB}"/>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1E56FB07-C0A5-EF41-3698-329743158EBB}"/>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GB"/>
              <a:t>Apprentices are members of staff</a:t>
            </a:r>
          </a:p>
          <a:p>
            <a:pPr marL="457200" indent="-457200">
              <a:buFont typeface="Arial" panose="020B0604020202020204" pitchFamily="34" charset="0"/>
              <a:buChar char="•"/>
            </a:pPr>
            <a:r>
              <a:rPr lang="en-GB"/>
              <a:t>Apprentices must have a contract of employment that covers the duration of their programme</a:t>
            </a:r>
          </a:p>
          <a:p>
            <a:pPr marL="457200" indent="-457200">
              <a:buFont typeface="Arial" panose="020B0604020202020204" pitchFamily="34" charset="0"/>
              <a:buChar char="•"/>
            </a:pPr>
            <a:r>
              <a:rPr lang="en-GB"/>
              <a:t>Apprentices cannot contribute to the cost of their training</a:t>
            </a:r>
          </a:p>
          <a:p>
            <a:pPr marL="457200" indent="-457200">
              <a:buFont typeface="Arial" panose="020B0604020202020204" pitchFamily="34" charset="0"/>
              <a:buChar char="•"/>
            </a:pPr>
            <a:r>
              <a:rPr lang="en-GB"/>
              <a:t>Apprentices must be allowed time to study</a:t>
            </a:r>
          </a:p>
          <a:p>
            <a:pPr marL="457200" indent="-457200">
              <a:buFont typeface="Arial" panose="020B0604020202020204" pitchFamily="34" charset="0"/>
              <a:buChar char="•"/>
            </a:pPr>
            <a:r>
              <a:rPr lang="en-GB"/>
              <a:t>Apprentices must be on programme for a minimum of 12 months</a:t>
            </a:r>
          </a:p>
          <a:p>
            <a:pPr marL="457200" indent="-457200">
              <a:buFont typeface="Arial" panose="020B0604020202020204" pitchFamily="34" charset="0"/>
              <a:buChar char="•"/>
            </a:pPr>
            <a:r>
              <a:rPr lang="en-GB"/>
              <a:t>Employers (Mentors) must attend and contribute to the Apprentice Induction and agree the individual learning plan</a:t>
            </a:r>
          </a:p>
          <a:p>
            <a:pPr marL="457200" indent="-457200">
              <a:buFont typeface="Arial" panose="020B0604020202020204" pitchFamily="34" charset="0"/>
              <a:buChar char="•"/>
            </a:pPr>
            <a:r>
              <a:rPr lang="en-GB"/>
              <a:t>This is a collaboration whereby BPN supports the Employer and the apprentice</a:t>
            </a:r>
          </a:p>
        </p:txBody>
      </p:sp>
    </p:spTree>
    <p:extLst>
      <p:ext uri="{BB962C8B-B14F-4D97-AF65-F5344CB8AC3E}">
        <p14:creationId xmlns:p14="http://schemas.microsoft.com/office/powerpoint/2010/main" val="2825311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2F8FF-912B-7094-7180-E6B8330E1A59}"/>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kern="1200">
                <a:solidFill>
                  <a:srgbClr val="FFFFFF"/>
                </a:solidFill>
                <a:latin typeface="+mj-lt"/>
                <a:ea typeface="+mj-ea"/>
                <a:cs typeface="+mj-cs"/>
              </a:rPr>
              <a:t>Pay rates</a:t>
            </a:r>
          </a:p>
        </p:txBody>
      </p:sp>
      <p:sp>
        <p:nvSpPr>
          <p:cNvPr id="9" name="TextBox 8">
            <a:extLst>
              <a:ext uri="{FF2B5EF4-FFF2-40B4-BE49-F238E27FC236}">
                <a16:creationId xmlns:a16="http://schemas.microsoft.com/office/drawing/2014/main" id="{81133FBE-812E-95D8-5961-27A7FE9C982D}"/>
              </a:ext>
            </a:extLst>
          </p:cNvPr>
          <p:cNvSpPr txBox="1"/>
          <p:nvPr/>
        </p:nvSpPr>
        <p:spPr>
          <a:xfrm>
            <a:off x="4699818" y="640082"/>
            <a:ext cx="6848715" cy="24848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b="1" i="0">
                <a:effectLst/>
              </a:rPr>
              <a:t>Aged 16 to 18</a:t>
            </a:r>
          </a:p>
          <a:p>
            <a:pPr indent="-228600">
              <a:lnSpc>
                <a:spcPct val="90000"/>
              </a:lnSpc>
              <a:spcAft>
                <a:spcPts val="600"/>
              </a:spcAft>
              <a:buFont typeface="Arial" panose="020B0604020202020204" pitchFamily="34" charset="0"/>
              <a:buChar char="•"/>
            </a:pPr>
            <a:r>
              <a:rPr lang="en-US" sz="1600" b="0" i="0">
                <a:effectLst/>
              </a:rPr>
              <a:t>The current </a:t>
            </a:r>
            <a:r>
              <a:rPr lang="en-US" sz="1600" b="0" i="0">
                <a:effectLst/>
                <a:hlinkClick r:id="rId2"/>
              </a:rPr>
              <a:t>National Minimum Wage rate</a:t>
            </a:r>
            <a:r>
              <a:rPr lang="en-US" sz="1600" b="0" i="0">
                <a:effectLst/>
              </a:rPr>
              <a:t> for an apprentice is £4.81 per hour.</a:t>
            </a:r>
          </a:p>
          <a:p>
            <a:pPr indent="-228600">
              <a:lnSpc>
                <a:spcPct val="90000"/>
              </a:lnSpc>
              <a:spcAft>
                <a:spcPts val="600"/>
              </a:spcAft>
              <a:buFont typeface="Arial" panose="020B0604020202020204" pitchFamily="34" charset="0"/>
              <a:buChar char="•"/>
            </a:pPr>
            <a:r>
              <a:rPr lang="en-US" sz="1600" b="1" i="0">
                <a:effectLst/>
              </a:rPr>
              <a:t>Aged 19 or over and in your first year</a:t>
            </a:r>
          </a:p>
          <a:p>
            <a:pPr indent="-228600">
              <a:lnSpc>
                <a:spcPct val="90000"/>
              </a:lnSpc>
              <a:spcAft>
                <a:spcPts val="600"/>
              </a:spcAft>
              <a:buFont typeface="Arial" panose="020B0604020202020204" pitchFamily="34" charset="0"/>
              <a:buChar char="•"/>
            </a:pPr>
            <a:r>
              <a:rPr lang="en-US" sz="1600" b="0" i="0">
                <a:effectLst/>
              </a:rPr>
              <a:t>The current </a:t>
            </a:r>
            <a:r>
              <a:rPr lang="en-US" sz="1600" b="0" i="0">
                <a:effectLst/>
                <a:hlinkClick r:id="rId2"/>
              </a:rPr>
              <a:t>National Minimum Wage rate</a:t>
            </a:r>
            <a:r>
              <a:rPr lang="en-US" sz="1600" b="0" i="0">
                <a:effectLst/>
              </a:rPr>
              <a:t> for an apprentice is £4.81 per hour.</a:t>
            </a:r>
          </a:p>
          <a:p>
            <a:pPr indent="-228600">
              <a:lnSpc>
                <a:spcPct val="90000"/>
              </a:lnSpc>
              <a:spcAft>
                <a:spcPts val="600"/>
              </a:spcAft>
              <a:buFont typeface="Arial" panose="020B0604020202020204" pitchFamily="34" charset="0"/>
              <a:buChar char="•"/>
            </a:pPr>
            <a:r>
              <a:rPr lang="en-US" sz="1600" b="1" i="0">
                <a:effectLst/>
              </a:rPr>
              <a:t>Aged 19 or over and have completed your first year</a:t>
            </a:r>
          </a:p>
          <a:p>
            <a:pPr indent="-228600">
              <a:lnSpc>
                <a:spcPct val="90000"/>
              </a:lnSpc>
              <a:spcAft>
                <a:spcPts val="600"/>
              </a:spcAft>
              <a:buFont typeface="Arial" panose="020B0604020202020204" pitchFamily="34" charset="0"/>
              <a:buChar char="•"/>
            </a:pPr>
            <a:r>
              <a:rPr lang="en-US" sz="1600" b="0" i="0">
                <a:effectLst/>
              </a:rPr>
              <a:t>You’re entitled to the </a:t>
            </a:r>
            <a:r>
              <a:rPr lang="en-US" sz="1600" b="0" i="0">
                <a:effectLst/>
                <a:hlinkClick r:id="rId2"/>
              </a:rPr>
              <a:t>National Minimum Wage or National Living Wage rate</a:t>
            </a:r>
            <a:r>
              <a:rPr lang="en-US" sz="1600" b="0" i="0">
                <a:effectLst/>
              </a:rPr>
              <a:t> for your age.</a:t>
            </a:r>
          </a:p>
        </p:txBody>
      </p:sp>
      <p:sp>
        <p:nvSpPr>
          <p:cNvPr id="12" name="Content Placeholder 11">
            <a:extLst>
              <a:ext uri="{FF2B5EF4-FFF2-40B4-BE49-F238E27FC236}">
                <a16:creationId xmlns:a16="http://schemas.microsoft.com/office/drawing/2014/main" id="{8E06F641-4002-0121-38E8-ED0DB19DD8B7}"/>
              </a:ext>
            </a:extLst>
          </p:cNvPr>
          <p:cNvSpPr>
            <a:spLocks noGrp="1"/>
          </p:cNvSpPr>
          <p:nvPr>
            <p:ph idx="1"/>
          </p:nvPr>
        </p:nvSpPr>
        <p:spPr>
          <a:xfrm>
            <a:off x="4800600" y="3429000"/>
            <a:ext cx="6553200" cy="2489886"/>
          </a:xfrm>
        </p:spPr>
        <p:txBody>
          <a:bodyPr/>
          <a:lstStyle/>
          <a:p>
            <a:r>
              <a:rPr lang="en-GB" dirty="0"/>
              <a:t>The apprentice rate rose to £5.28 in April, 2023</a:t>
            </a:r>
          </a:p>
        </p:txBody>
      </p:sp>
    </p:spTree>
    <p:extLst>
      <p:ext uri="{BB962C8B-B14F-4D97-AF65-F5344CB8AC3E}">
        <p14:creationId xmlns:p14="http://schemas.microsoft.com/office/powerpoint/2010/main" val="15028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12E018-315E-46B1-A7C7-08347D0E670E}"/>
              </a:ext>
            </a:extLst>
          </p:cNvPr>
          <p:cNvSpPr txBox="1"/>
          <p:nvPr/>
        </p:nvSpPr>
        <p:spPr>
          <a:xfrm rot="487445">
            <a:off x="4122497" y="-1932894"/>
            <a:ext cx="2592288" cy="102692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66132">
                <a:solidFill>
                  <a:srgbClr val="C6C8C8"/>
                </a:solidFill>
                <a:latin typeface="Poppins"/>
              </a:rPr>
              <a:t>?</a:t>
            </a:r>
            <a:endParaRPr lang="en-GB" sz="66132">
              <a:solidFill>
                <a:srgbClr val="C6C8C8"/>
              </a:solidFill>
              <a:latin typeface="Poppins"/>
            </a:endParaRPr>
          </a:p>
        </p:txBody>
      </p:sp>
      <p:sp>
        <p:nvSpPr>
          <p:cNvPr id="5" name="TextBox 4">
            <a:extLst>
              <a:ext uri="{FF2B5EF4-FFF2-40B4-BE49-F238E27FC236}">
                <a16:creationId xmlns:a16="http://schemas.microsoft.com/office/drawing/2014/main" id="{547D06EA-2F97-432D-8684-7F23738E51B3}"/>
              </a:ext>
            </a:extLst>
          </p:cNvPr>
          <p:cNvSpPr txBox="1"/>
          <p:nvPr/>
        </p:nvSpPr>
        <p:spPr>
          <a:xfrm>
            <a:off x="2759629" y="4529337"/>
            <a:ext cx="6672741" cy="666786"/>
          </a:xfrm>
          <a:prstGeom prst="rect">
            <a:avLst/>
          </a:prstGeom>
          <a:noFill/>
        </p:spPr>
        <p:txBody>
          <a:bodyPr wrap="square" rtlCol="0">
            <a:spAutoFit/>
          </a:bodyPr>
          <a:lstStyle/>
          <a:p>
            <a:pPr algn="ctr"/>
            <a:r>
              <a:rPr lang="en-GB" sz="3733">
                <a:solidFill>
                  <a:schemeClr val="bg1"/>
                </a:solidFill>
              </a:rPr>
              <a:t>Thank you and any questions?</a:t>
            </a:r>
          </a:p>
        </p:txBody>
      </p:sp>
    </p:spTree>
    <p:extLst>
      <p:ext uri="{BB962C8B-B14F-4D97-AF65-F5344CB8AC3E}">
        <p14:creationId xmlns:p14="http://schemas.microsoft.com/office/powerpoint/2010/main" val="383941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8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6C42-ACA9-4A16-B7F0-44B674ED9516}"/>
              </a:ext>
            </a:extLst>
          </p:cNvPr>
          <p:cNvSpPr>
            <a:spLocks noGrp="1"/>
          </p:cNvSpPr>
          <p:nvPr>
            <p:ph type="title"/>
          </p:nvPr>
        </p:nvSpPr>
        <p:spPr/>
        <p:txBody>
          <a:bodyPr/>
          <a:lstStyle/>
          <a:p>
            <a:r>
              <a:rPr lang="en-GB"/>
              <a:t>Employer engagement</a:t>
            </a:r>
            <a:br>
              <a:rPr lang="en-GB"/>
            </a:br>
            <a:endParaRPr lang="en-GB"/>
          </a:p>
        </p:txBody>
      </p:sp>
      <p:sp>
        <p:nvSpPr>
          <p:cNvPr id="4" name="TextBox 3">
            <a:extLst>
              <a:ext uri="{FF2B5EF4-FFF2-40B4-BE49-F238E27FC236}">
                <a16:creationId xmlns:a16="http://schemas.microsoft.com/office/drawing/2014/main" id="{64F37BA6-96E1-4F6C-83C1-152C4473253B}"/>
              </a:ext>
            </a:extLst>
          </p:cNvPr>
          <p:cNvSpPr txBox="1"/>
          <p:nvPr/>
        </p:nvSpPr>
        <p:spPr>
          <a:xfrm>
            <a:off x="838200" y="1061686"/>
            <a:ext cx="10399520" cy="5293757"/>
          </a:xfrm>
          <a:prstGeom prst="rect">
            <a:avLst/>
          </a:prstGeom>
          <a:noFill/>
        </p:spPr>
        <p:txBody>
          <a:bodyPr wrap="square" lIns="91440" tIns="45720" rIns="91440" bIns="45720" anchor="t">
            <a:spAutoFit/>
          </a:bodyPr>
          <a:lstStyle/>
          <a:p>
            <a:r>
              <a:rPr lang="en-GB" sz="2000"/>
              <a:t>All employers will receive an induction as part of the first day of learning. They will also receive physical and electronic copies of the Employer Handbook and Programme Handbook.</a:t>
            </a:r>
          </a:p>
          <a:p>
            <a:endParaRPr lang="en-GB" sz="2000"/>
          </a:p>
          <a:p>
            <a:r>
              <a:rPr lang="en-GB" sz="2000"/>
              <a:t>Employer Engagement is essential for all Apprenticeships, employers need to be fully aware of their commitment to their apprentice and what they have agreed to, by signing the contracts:</a:t>
            </a:r>
          </a:p>
          <a:p>
            <a:endParaRPr lang="en-GB" sz="2000"/>
          </a:p>
          <a:p>
            <a:r>
              <a:rPr lang="en-GB" sz="2000"/>
              <a:t>Have a dedicated, allocated mentor for each apprentice who will;</a:t>
            </a:r>
          </a:p>
          <a:p>
            <a:pPr marL="342900" indent="-342900">
              <a:buFont typeface="Arial" panose="020B0604020202020204" pitchFamily="34" charset="0"/>
              <a:buChar char="•"/>
            </a:pPr>
            <a:r>
              <a:rPr lang="en-GB" sz="2000"/>
              <a:t>Be actively supportive &amp; involved, for example monitoring the apprentices Bud portfolio</a:t>
            </a:r>
          </a:p>
          <a:p>
            <a:pPr marL="342900" indent="-342900">
              <a:buFont typeface="Arial" panose="020B0604020202020204" pitchFamily="34" charset="0"/>
              <a:buChar char="•"/>
            </a:pPr>
            <a:r>
              <a:rPr lang="en-GB" sz="2000"/>
              <a:t>Participate in all face to face and preferably most remote Reviews</a:t>
            </a:r>
          </a:p>
          <a:p>
            <a:pPr marL="342900" indent="-342900">
              <a:buFont typeface="Arial" panose="020B0604020202020204" pitchFamily="34" charset="0"/>
              <a:buChar char="•"/>
            </a:pPr>
            <a:r>
              <a:rPr lang="en-GB" sz="2000"/>
              <a:t>Release the Apprentice for observations and reviews</a:t>
            </a:r>
          </a:p>
          <a:p>
            <a:pPr marL="342900" indent="-342900">
              <a:buFont typeface="Arial" panose="020B0604020202020204" pitchFamily="34" charset="0"/>
              <a:buChar char="•"/>
            </a:pPr>
            <a:r>
              <a:rPr lang="en-GB" sz="2000"/>
              <a:t>Plan time out of class for attending training events</a:t>
            </a:r>
          </a:p>
          <a:p>
            <a:pPr marL="342900" indent="-342900">
              <a:buFont typeface="Arial" panose="020B0604020202020204" pitchFamily="34" charset="0"/>
              <a:buChar char="•"/>
            </a:pPr>
            <a:r>
              <a:rPr lang="en-GB" sz="2000"/>
              <a:t>Provide opportunities for L&amp;D</a:t>
            </a:r>
          </a:p>
          <a:p>
            <a:pPr marL="342900" indent="-342900">
              <a:buFont typeface="Arial" panose="020B0604020202020204" pitchFamily="34" charset="0"/>
              <a:buChar char="•"/>
            </a:pPr>
            <a:r>
              <a:rPr lang="en-GB" sz="2000"/>
              <a:t>Understand &amp; support OTJT </a:t>
            </a:r>
          </a:p>
          <a:p>
            <a:endParaRPr lang="en-GB" sz="2000"/>
          </a:p>
          <a:p>
            <a:r>
              <a:rPr lang="en-GB" sz="2000"/>
              <a:t>A candidate on a relevant higher-level apprenticeship can supervise a candidate on this programme.</a:t>
            </a:r>
          </a:p>
          <a:p>
            <a:endParaRPr lang="en-GB"/>
          </a:p>
        </p:txBody>
      </p:sp>
    </p:spTree>
    <p:extLst>
      <p:ext uri="{BB962C8B-B14F-4D97-AF65-F5344CB8AC3E}">
        <p14:creationId xmlns:p14="http://schemas.microsoft.com/office/powerpoint/2010/main" val="331091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367B-1EC0-457B-94D2-62DEF1EAF60F}"/>
              </a:ext>
            </a:extLst>
          </p:cNvPr>
          <p:cNvSpPr>
            <a:spLocks noGrp="1"/>
          </p:cNvSpPr>
          <p:nvPr>
            <p:ph type="title"/>
          </p:nvPr>
        </p:nvSpPr>
        <p:spPr/>
        <p:txBody>
          <a:bodyPr/>
          <a:lstStyle/>
          <a:p>
            <a:r>
              <a:rPr lang="en-GB"/>
              <a:t>Off the job training (OTJT) is…</a:t>
            </a:r>
          </a:p>
        </p:txBody>
      </p:sp>
      <p:sp>
        <p:nvSpPr>
          <p:cNvPr id="3" name="Content Placeholder 2">
            <a:extLst>
              <a:ext uri="{FF2B5EF4-FFF2-40B4-BE49-F238E27FC236}">
                <a16:creationId xmlns:a16="http://schemas.microsoft.com/office/drawing/2014/main" id="{3829A641-9E1E-4E13-A4BF-1BF5E2D0919B}"/>
              </a:ext>
            </a:extLst>
          </p:cNvPr>
          <p:cNvSpPr>
            <a:spLocks noGrp="1"/>
          </p:cNvSpPr>
          <p:nvPr>
            <p:ph idx="1"/>
          </p:nvPr>
        </p:nvSpPr>
        <p:spPr>
          <a:xfrm>
            <a:off x="760576" y="1623701"/>
            <a:ext cx="10593224" cy="4295185"/>
          </a:xfrm>
        </p:spPr>
        <p:txBody>
          <a:bodyPr>
            <a:normAutofit fontScale="85000" lnSpcReduction="20000"/>
          </a:bodyPr>
          <a:lstStyle/>
          <a:p>
            <a:pPr marL="457200" indent="-457200">
              <a:buFont typeface="Arial" panose="020B0604020202020204" pitchFamily="34" charset="0"/>
              <a:buChar char="•"/>
            </a:pPr>
            <a:r>
              <a:rPr lang="en-GB"/>
              <a:t>time during the apprenticeship that is allocated to enable apprentices to achieve their apprenticeship outside of their normal day to day working duties</a:t>
            </a:r>
          </a:p>
          <a:p>
            <a:pPr marL="457200" indent="-457200">
              <a:buFont typeface="Arial" panose="020B0604020202020204" pitchFamily="34" charset="0"/>
              <a:buChar char="•"/>
            </a:pPr>
            <a:r>
              <a:rPr lang="en-GB"/>
              <a:t>made up of 6 hours per week for those working at least 30 hours a week or 20% of the apprentice’s programme time if under 30 hours</a:t>
            </a:r>
          </a:p>
          <a:p>
            <a:pPr marL="457200" indent="-457200">
              <a:buFont typeface="Arial" panose="020B0604020202020204" pitchFamily="34" charset="0"/>
              <a:buChar char="•"/>
            </a:pPr>
            <a:r>
              <a:rPr lang="en-GB"/>
              <a:t>based on the number of hours the apprentice is contracted for – TA’s may be part time so their programmes will last longer </a:t>
            </a:r>
          </a:p>
          <a:p>
            <a:pPr marL="457200" indent="-457200">
              <a:buFont typeface="Arial" panose="020B0604020202020204" pitchFamily="34" charset="0"/>
              <a:buChar char="•"/>
            </a:pPr>
            <a:r>
              <a:rPr lang="en-GB"/>
              <a:t>mandatory and must be evidenced</a:t>
            </a:r>
          </a:p>
          <a:p>
            <a:pPr marL="457200" indent="-457200">
              <a:buFont typeface="Arial" panose="020B0604020202020204" pitchFamily="34" charset="0"/>
              <a:buChar char="•"/>
            </a:pPr>
            <a:r>
              <a:rPr lang="en-GB"/>
              <a:t>paid time within the apprentice’s working hours.  It must be new learning.</a:t>
            </a:r>
          </a:p>
          <a:p>
            <a:pPr marL="457200" indent="-457200">
              <a:buFont typeface="Arial" panose="020B0604020202020204" pitchFamily="34" charset="0"/>
              <a:buChar char="•"/>
            </a:pPr>
            <a:r>
              <a:rPr lang="en-GB"/>
              <a:t>is to further develop their knowledge, skills and </a:t>
            </a:r>
            <a:r>
              <a:rPr lang="en-GB" dirty="0"/>
              <a:t>behaviours</a:t>
            </a:r>
            <a:r>
              <a:rPr lang="en-GB"/>
              <a:t> linked to their apprenticeship</a:t>
            </a:r>
          </a:p>
          <a:p>
            <a:pPr marL="457200" indent="-457200">
              <a:buFont typeface="Arial" panose="020B0604020202020204" pitchFamily="34" charset="0"/>
              <a:buChar char="•"/>
            </a:pPr>
            <a:r>
              <a:rPr lang="en-GB"/>
              <a:t>All OTJT is planned for our programmes, for Teachers it is covered by a weekly training day</a:t>
            </a:r>
          </a:p>
          <a:p>
            <a:endParaRPr lang="en-GB"/>
          </a:p>
        </p:txBody>
      </p:sp>
    </p:spTree>
    <p:extLst>
      <p:ext uri="{BB962C8B-B14F-4D97-AF65-F5344CB8AC3E}">
        <p14:creationId xmlns:p14="http://schemas.microsoft.com/office/powerpoint/2010/main" val="401034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55F3-10F3-4C00-AC9E-BF1503675660}"/>
              </a:ext>
            </a:extLst>
          </p:cNvPr>
          <p:cNvSpPr>
            <a:spLocks noGrp="1"/>
          </p:cNvSpPr>
          <p:nvPr>
            <p:ph type="title"/>
          </p:nvPr>
        </p:nvSpPr>
        <p:spPr>
          <a:xfrm>
            <a:off x="838200" y="481170"/>
            <a:ext cx="10515600" cy="1325563"/>
          </a:xfrm>
        </p:spPr>
        <p:txBody>
          <a:bodyPr/>
          <a:lstStyle/>
          <a:p>
            <a:r>
              <a:rPr lang="en-US"/>
              <a:t>Examples of Off the Job Training</a:t>
            </a:r>
            <a:endParaRPr lang="en-GB"/>
          </a:p>
        </p:txBody>
      </p:sp>
      <p:graphicFrame>
        <p:nvGraphicFramePr>
          <p:cNvPr id="6" name="Table 6">
            <a:extLst>
              <a:ext uri="{FF2B5EF4-FFF2-40B4-BE49-F238E27FC236}">
                <a16:creationId xmlns:a16="http://schemas.microsoft.com/office/drawing/2014/main" id="{DCB3B6D4-2F19-485E-A1B1-034A8F33F026}"/>
              </a:ext>
            </a:extLst>
          </p:cNvPr>
          <p:cNvGraphicFramePr>
            <a:graphicFrameLocks noGrp="1"/>
          </p:cNvGraphicFramePr>
          <p:nvPr/>
        </p:nvGraphicFramePr>
        <p:xfrm>
          <a:off x="678426" y="1533832"/>
          <a:ext cx="10972800" cy="402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125334726"/>
                    </a:ext>
                  </a:extLst>
                </a:gridCol>
                <a:gridCol w="3657600">
                  <a:extLst>
                    <a:ext uri="{9D8B030D-6E8A-4147-A177-3AD203B41FA5}">
                      <a16:colId xmlns:a16="http://schemas.microsoft.com/office/drawing/2014/main" val="975135250"/>
                    </a:ext>
                  </a:extLst>
                </a:gridCol>
                <a:gridCol w="3657600">
                  <a:extLst>
                    <a:ext uri="{9D8B030D-6E8A-4147-A177-3AD203B41FA5}">
                      <a16:colId xmlns:a16="http://schemas.microsoft.com/office/drawing/2014/main" val="2745650131"/>
                    </a:ext>
                  </a:extLst>
                </a:gridCol>
              </a:tblGrid>
              <a:tr h="599097">
                <a:tc>
                  <a:txBody>
                    <a:bodyPr/>
                    <a:lstStyle/>
                    <a:p>
                      <a:r>
                        <a:rPr lang="en-US"/>
                        <a:t>Learning the theory/professional knowledge through:</a:t>
                      </a:r>
                      <a:endParaRPr lang="en-GB"/>
                    </a:p>
                  </a:txBody>
                  <a:tcPr/>
                </a:tc>
                <a:tc>
                  <a:txBody>
                    <a:bodyPr/>
                    <a:lstStyle/>
                    <a:p>
                      <a:r>
                        <a:rPr lang="en-GB"/>
                        <a:t>Practical training through: </a:t>
                      </a:r>
                    </a:p>
                  </a:txBody>
                  <a:tcPr/>
                </a:tc>
                <a:tc>
                  <a:txBody>
                    <a:bodyPr/>
                    <a:lstStyle/>
                    <a:p>
                      <a:r>
                        <a:rPr lang="en-US"/>
                        <a:t>Learning support time spent on:</a:t>
                      </a:r>
                      <a:endParaRPr lang="en-GB"/>
                    </a:p>
                  </a:txBody>
                  <a:tcPr/>
                </a:tc>
                <a:extLst>
                  <a:ext uri="{0D108BD9-81ED-4DB2-BD59-A6C34878D82A}">
                    <a16:rowId xmlns:a16="http://schemas.microsoft.com/office/drawing/2014/main" val="1148598067"/>
                  </a:ext>
                </a:extLst>
              </a:tr>
              <a:tr h="3166658">
                <a:tc>
                  <a:txBody>
                    <a:bodyPr/>
                    <a:lstStyle/>
                    <a:p>
                      <a:pPr marL="285750" indent="-285750">
                        <a:buFont typeface="Arial" panose="020B0604020202020204" pitchFamily="34" charset="0"/>
                        <a:buChar char="•"/>
                      </a:pPr>
                      <a:r>
                        <a:rPr lang="en-GB"/>
                        <a:t>Classes and workshops </a:t>
                      </a:r>
                    </a:p>
                    <a:p>
                      <a:pPr marL="285750" indent="-285750">
                        <a:buFont typeface="Arial" panose="020B0604020202020204" pitchFamily="34" charset="0"/>
                        <a:buChar char="•"/>
                      </a:pPr>
                      <a:r>
                        <a:rPr lang="en-GB"/>
                        <a:t>Lectures </a:t>
                      </a:r>
                    </a:p>
                    <a:p>
                      <a:pPr marL="285750" indent="-285750">
                        <a:buFont typeface="Arial" panose="020B0604020202020204" pitchFamily="34" charset="0"/>
                        <a:buChar char="•"/>
                      </a:pPr>
                      <a:r>
                        <a:rPr lang="en-GB"/>
                        <a:t>Online learning and webinars </a:t>
                      </a:r>
                    </a:p>
                    <a:p>
                      <a:pPr marL="285750" indent="-285750">
                        <a:buFont typeface="Arial" panose="020B0604020202020204" pitchFamily="34" charset="0"/>
                        <a:buChar char="•"/>
                      </a:pPr>
                      <a:r>
                        <a:rPr lang="en-GB"/>
                        <a:t>Relevant reading </a:t>
                      </a:r>
                    </a:p>
                    <a:p>
                      <a:pPr marL="285750" indent="-285750">
                        <a:buFont typeface="Arial" panose="020B0604020202020204" pitchFamily="34" charset="0"/>
                        <a:buChar char="•"/>
                      </a:pPr>
                      <a:r>
                        <a:rPr lang="en-GB"/>
                        <a:t>Research </a:t>
                      </a:r>
                    </a:p>
                    <a:p>
                      <a:pPr marL="285750" indent="-285750">
                        <a:buFont typeface="Arial" panose="020B0604020202020204" pitchFamily="34" charset="0"/>
                        <a:buChar char="•"/>
                      </a:pPr>
                      <a:r>
                        <a:rPr lang="en-GB"/>
                        <a:t>Lunch and learn sessions </a:t>
                      </a:r>
                    </a:p>
                    <a:p>
                      <a:pPr marL="285750" indent="-285750">
                        <a:buFont typeface="Arial" panose="020B0604020202020204" pitchFamily="34" charset="0"/>
                        <a:buChar char="•"/>
                      </a:pPr>
                      <a:r>
                        <a:rPr lang="en-GB"/>
                        <a:t>Role playing and simulation exercises</a:t>
                      </a:r>
                    </a:p>
                    <a:p>
                      <a:pPr marL="285750" indent="-285750">
                        <a:buFont typeface="Arial" panose="020B0604020202020204" pitchFamily="34" charset="0"/>
                        <a:buChar char="•"/>
                      </a:pPr>
                      <a:r>
                        <a:rPr lang="en-GB"/>
                        <a:t>Self-study time</a:t>
                      </a:r>
                    </a:p>
                    <a:p>
                      <a:pPr marL="285750" indent="-285750">
                        <a:buFont typeface="Arial" panose="020B0604020202020204" pitchFamily="34" charset="0"/>
                        <a:buChar char="•"/>
                      </a:pPr>
                      <a:r>
                        <a:rPr lang="en-GB"/>
                        <a:t>CPD sessions if relevant</a:t>
                      </a:r>
                    </a:p>
                  </a:txBody>
                  <a:tcPr/>
                </a:tc>
                <a:tc>
                  <a:txBody>
                    <a:bodyPr/>
                    <a:lstStyle/>
                    <a:p>
                      <a:pPr marL="285750" indent="-285750">
                        <a:buFont typeface="Arial" panose="020B0604020202020204" pitchFamily="34" charset="0"/>
                        <a:buChar char="•"/>
                      </a:pPr>
                      <a:r>
                        <a:rPr lang="en-US"/>
                        <a:t>Job shadowing </a:t>
                      </a:r>
                    </a:p>
                    <a:p>
                      <a:pPr marL="285750" indent="-285750">
                        <a:buFont typeface="Arial" panose="020B0604020202020204" pitchFamily="34" charset="0"/>
                        <a:buChar char="•"/>
                      </a:pPr>
                      <a:r>
                        <a:rPr lang="en-US"/>
                        <a:t>Mentoring </a:t>
                      </a:r>
                    </a:p>
                    <a:p>
                      <a:pPr marL="285750" indent="-285750">
                        <a:buFont typeface="Arial" panose="020B0604020202020204" pitchFamily="34" charset="0"/>
                        <a:buChar char="•"/>
                      </a:pPr>
                      <a:r>
                        <a:rPr lang="en-US"/>
                        <a:t>Departmental meetings</a:t>
                      </a:r>
                    </a:p>
                    <a:p>
                      <a:pPr marL="285750" indent="-285750">
                        <a:buFont typeface="Arial" panose="020B0604020202020204" pitchFamily="34" charset="0"/>
                        <a:buChar char="•"/>
                      </a:pPr>
                      <a:r>
                        <a:rPr lang="en-US"/>
                        <a:t>Observing peers and managers</a:t>
                      </a:r>
                    </a:p>
                    <a:p>
                      <a:pPr marL="285750" indent="-285750">
                        <a:buFont typeface="Arial" panose="020B0604020202020204" pitchFamily="34" charset="0"/>
                        <a:buChar char="•"/>
                      </a:pPr>
                      <a:r>
                        <a:rPr lang="en-US"/>
                        <a:t>Attending meetings </a:t>
                      </a:r>
                    </a:p>
                    <a:p>
                      <a:pPr marL="285750" indent="-285750">
                        <a:buFont typeface="Arial" panose="020B0604020202020204" pitchFamily="34" charset="0"/>
                        <a:buChar char="•"/>
                      </a:pPr>
                      <a:r>
                        <a:rPr lang="en-US"/>
                        <a:t>Project work </a:t>
                      </a:r>
                    </a:p>
                    <a:p>
                      <a:pPr marL="285750" indent="-285750">
                        <a:buFont typeface="Arial" panose="020B0604020202020204" pitchFamily="34" charset="0"/>
                        <a:buChar char="•"/>
                      </a:pPr>
                      <a:r>
                        <a:rPr lang="en-US"/>
                        <a:t>Professional networks </a:t>
                      </a:r>
                    </a:p>
                    <a:p>
                      <a:pPr marL="285750" indent="-285750">
                        <a:buFont typeface="Arial" panose="020B0604020202020204" pitchFamily="34" charset="0"/>
                        <a:buChar char="•"/>
                      </a:pPr>
                      <a:r>
                        <a:rPr lang="en-US"/>
                        <a:t>Events and competitions </a:t>
                      </a:r>
                    </a:p>
                    <a:p>
                      <a:pPr marL="285750" indent="-285750">
                        <a:buFont typeface="Arial" panose="020B0604020202020204" pitchFamily="34" charset="0"/>
                        <a:buChar char="•"/>
                      </a:pPr>
                      <a:r>
                        <a:rPr lang="en-US"/>
                        <a:t>Visits to wider parts of the department, other departments </a:t>
                      </a:r>
                    </a:p>
                    <a:p>
                      <a:pPr marL="285750" indent="-285750">
                        <a:buFont typeface="Arial" panose="020B0604020202020204" pitchFamily="34" charset="0"/>
                        <a:buChar char="•"/>
                      </a:pPr>
                      <a:r>
                        <a:rPr lang="en-US"/>
                        <a:t>Visits to other settings</a:t>
                      </a:r>
                      <a:endParaRPr lang="en-GB"/>
                    </a:p>
                  </a:txBody>
                  <a:tcPr/>
                </a:tc>
                <a:tc>
                  <a:txBody>
                    <a:bodyPr/>
                    <a:lstStyle/>
                    <a:p>
                      <a:pPr marL="285750" indent="-285750">
                        <a:buFont typeface="Arial" panose="020B0604020202020204" pitchFamily="34" charset="0"/>
                        <a:buChar char="•"/>
                      </a:pPr>
                      <a:r>
                        <a:rPr lang="en-US"/>
                        <a:t>Writing self-assessments </a:t>
                      </a:r>
                    </a:p>
                    <a:p>
                      <a:pPr marL="285750" indent="-285750">
                        <a:buFont typeface="Arial" panose="020B0604020202020204" pitchFamily="34" charset="0"/>
                        <a:buChar char="•"/>
                      </a:pPr>
                      <a:r>
                        <a:rPr lang="en-US"/>
                        <a:t>Writing assignments </a:t>
                      </a:r>
                    </a:p>
                    <a:p>
                      <a:pPr marL="285750" indent="-285750">
                        <a:buFont typeface="Arial" panose="020B0604020202020204" pitchFamily="34" charset="0"/>
                        <a:buChar char="•"/>
                      </a:pPr>
                      <a:r>
                        <a:rPr lang="en-US"/>
                        <a:t>Reflective journals </a:t>
                      </a:r>
                    </a:p>
                    <a:p>
                      <a:pPr marL="285750" indent="-285750">
                        <a:buFont typeface="Arial" panose="020B0604020202020204" pitchFamily="34" charset="0"/>
                        <a:buChar char="•"/>
                      </a:pPr>
                      <a:r>
                        <a:rPr lang="en-US"/>
                        <a:t>Revision </a:t>
                      </a:r>
                    </a:p>
                    <a:p>
                      <a:pPr marL="285750" indent="-285750">
                        <a:buFont typeface="Arial" panose="020B0604020202020204" pitchFamily="34" charset="0"/>
                        <a:buChar char="•"/>
                      </a:pPr>
                      <a:r>
                        <a:rPr lang="en-US"/>
                        <a:t>Peer discussions </a:t>
                      </a:r>
                    </a:p>
                    <a:p>
                      <a:pPr marL="285750" indent="-285750">
                        <a:buFont typeface="Arial" panose="020B0604020202020204" pitchFamily="34" charset="0"/>
                        <a:buChar char="•"/>
                      </a:pPr>
                      <a:r>
                        <a:rPr lang="en-US"/>
                        <a:t>Preparation for Assessments &amp; Exams </a:t>
                      </a:r>
                    </a:p>
                    <a:p>
                      <a:pPr marL="285750" indent="-285750">
                        <a:buFont typeface="Arial" panose="020B0604020202020204" pitchFamily="34" charset="0"/>
                        <a:buChar char="•"/>
                      </a:pPr>
                      <a:r>
                        <a:rPr lang="en-US"/>
                        <a:t>One-to-one tutorials (with apprenticeship coach, line manager or colleagues) that contain guided learning or support for the apprenticeship</a:t>
                      </a:r>
                      <a:endParaRPr lang="en-GB"/>
                    </a:p>
                  </a:txBody>
                  <a:tcPr/>
                </a:tc>
                <a:extLst>
                  <a:ext uri="{0D108BD9-81ED-4DB2-BD59-A6C34878D82A}">
                    <a16:rowId xmlns:a16="http://schemas.microsoft.com/office/drawing/2014/main" val="1759869389"/>
                  </a:ext>
                </a:extLst>
              </a:tr>
            </a:tbl>
          </a:graphicData>
        </a:graphic>
      </p:graphicFrame>
      <p:sp>
        <p:nvSpPr>
          <p:cNvPr id="3" name="TextBox 2">
            <a:extLst>
              <a:ext uri="{FF2B5EF4-FFF2-40B4-BE49-F238E27FC236}">
                <a16:creationId xmlns:a16="http://schemas.microsoft.com/office/drawing/2014/main" id="{CEE899F6-0720-4E9A-88B8-BC2CDA8B7D0B}"/>
              </a:ext>
            </a:extLst>
          </p:cNvPr>
          <p:cNvSpPr txBox="1"/>
          <p:nvPr/>
        </p:nvSpPr>
        <p:spPr>
          <a:xfrm>
            <a:off x="678426" y="5722373"/>
            <a:ext cx="10972800" cy="276999"/>
          </a:xfrm>
          <a:prstGeom prst="rect">
            <a:avLst/>
          </a:prstGeom>
          <a:noFill/>
        </p:spPr>
        <p:txBody>
          <a:bodyPr wrap="square" rtlCol="0">
            <a:spAutoFit/>
          </a:bodyPr>
          <a:lstStyle/>
          <a:p>
            <a:r>
              <a:rPr lang="en-GB" sz="1200"/>
              <a:t>Remember reading and research is anything relevant: tv programmes, blogs, videos, books, journals, newsletters, newspapers, emails, web pages</a:t>
            </a:r>
          </a:p>
        </p:txBody>
      </p:sp>
    </p:spTree>
    <p:extLst>
      <p:ext uri="{BB962C8B-B14F-4D97-AF65-F5344CB8AC3E}">
        <p14:creationId xmlns:p14="http://schemas.microsoft.com/office/powerpoint/2010/main" val="93832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40BA7397-216A-4826-BB13-0092F134BA7E}"/>
              </a:ext>
            </a:extLst>
          </p:cNvPr>
          <p:cNvSpPr/>
          <p:nvPr/>
        </p:nvSpPr>
        <p:spPr>
          <a:xfrm>
            <a:off x="7899936" y="1524318"/>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E1E6B">
              <a:alpha val="30196"/>
            </a:srgbClr>
          </a:solidFill>
          <a:ln w="12700" cap="flat">
            <a:noFill/>
            <a:miter lim="400000"/>
          </a:ln>
          <a:effectLst/>
        </p:spPr>
        <p:txBody>
          <a:bodyPr wrap="square" lIns="0" tIns="0" rIns="0" bIns="0" numCol="1" anchor="ctr">
            <a:noAutofit/>
          </a:bodyPr>
          <a:lstStyle/>
          <a:p>
            <a:endParaRPr sz="2532">
              <a:latin typeface="Lato Light" panose="020F0502020204030203" pitchFamily="34" charset="0"/>
            </a:endParaRPr>
          </a:p>
        </p:txBody>
      </p:sp>
      <p:sp>
        <p:nvSpPr>
          <p:cNvPr id="8" name="Shape">
            <a:extLst>
              <a:ext uri="{FF2B5EF4-FFF2-40B4-BE49-F238E27FC236}">
                <a16:creationId xmlns:a16="http://schemas.microsoft.com/office/drawing/2014/main" id="{3BF3F7A3-7A9A-4395-82CD-71E428D7CDB3}"/>
              </a:ext>
            </a:extLst>
          </p:cNvPr>
          <p:cNvSpPr/>
          <p:nvPr/>
        </p:nvSpPr>
        <p:spPr>
          <a:xfrm>
            <a:off x="8426735" y="1716340"/>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17171">
              <a:alpha val="30196"/>
            </a:srgbClr>
          </a:solidFill>
          <a:ln w="12700" cap="flat">
            <a:noFill/>
            <a:miter lim="400000"/>
          </a:ln>
          <a:effectLst/>
        </p:spPr>
        <p:txBody>
          <a:bodyPr wrap="square" lIns="0" tIns="0" rIns="0" bIns="0" numCol="1" anchor="ctr">
            <a:noAutofit/>
          </a:bodyPr>
          <a:lstStyle/>
          <a:p>
            <a:endParaRPr sz="2532">
              <a:latin typeface="Lato Light" panose="020F0502020204030203" pitchFamily="34" charset="0"/>
            </a:endParaRPr>
          </a:p>
        </p:txBody>
      </p:sp>
      <p:sp>
        <p:nvSpPr>
          <p:cNvPr id="9" name="Shape">
            <a:extLst>
              <a:ext uri="{FF2B5EF4-FFF2-40B4-BE49-F238E27FC236}">
                <a16:creationId xmlns:a16="http://schemas.microsoft.com/office/drawing/2014/main" id="{CB68405A-680D-49AB-9296-1C32CD381594}"/>
              </a:ext>
            </a:extLst>
          </p:cNvPr>
          <p:cNvSpPr/>
          <p:nvPr/>
        </p:nvSpPr>
        <p:spPr>
          <a:xfrm>
            <a:off x="8979153" y="1930312"/>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7B7B7">
              <a:alpha val="30196"/>
            </a:srgbClr>
          </a:solidFill>
          <a:ln w="12700" cap="flat">
            <a:noFill/>
            <a:miter lim="400000"/>
          </a:ln>
          <a:effectLst/>
        </p:spPr>
        <p:txBody>
          <a:bodyPr wrap="square" lIns="0" tIns="0" rIns="0" bIns="0" numCol="1" anchor="ctr">
            <a:noAutofit/>
          </a:bodyPr>
          <a:lstStyle/>
          <a:p>
            <a:endParaRPr sz="2532">
              <a:latin typeface="Lato Light" panose="020F0502020204030203" pitchFamily="34" charset="0"/>
            </a:endParaRPr>
          </a:p>
        </p:txBody>
      </p:sp>
      <p:sp>
        <p:nvSpPr>
          <p:cNvPr id="10" name="Shape">
            <a:extLst>
              <a:ext uri="{FF2B5EF4-FFF2-40B4-BE49-F238E27FC236}">
                <a16:creationId xmlns:a16="http://schemas.microsoft.com/office/drawing/2014/main" id="{CA6AA44A-0420-4B02-82F8-90B53DED76CA}"/>
              </a:ext>
            </a:extLst>
          </p:cNvPr>
          <p:cNvSpPr/>
          <p:nvPr/>
        </p:nvSpPr>
        <p:spPr>
          <a:xfrm>
            <a:off x="9495391" y="2122333"/>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C1244">
              <a:alpha val="30196"/>
            </a:srgbClr>
          </a:solidFill>
          <a:ln w="12700" cap="flat">
            <a:noFill/>
            <a:miter lim="400000"/>
          </a:ln>
          <a:effectLst/>
        </p:spPr>
        <p:txBody>
          <a:bodyPr wrap="square" lIns="0" tIns="0" rIns="0" bIns="0" numCol="1" anchor="ctr">
            <a:noAutofit/>
          </a:bodyPr>
          <a:lstStyle/>
          <a:p>
            <a:endParaRPr sz="2532">
              <a:latin typeface="Lato Light" panose="020F0502020204030203" pitchFamily="34" charset="0"/>
            </a:endParaRPr>
          </a:p>
        </p:txBody>
      </p:sp>
      <p:sp>
        <p:nvSpPr>
          <p:cNvPr id="11" name="Shape">
            <a:extLst>
              <a:ext uri="{FF2B5EF4-FFF2-40B4-BE49-F238E27FC236}">
                <a16:creationId xmlns:a16="http://schemas.microsoft.com/office/drawing/2014/main" id="{4EA28FFF-57E0-4341-A3B6-F7BF5BD31874}"/>
              </a:ext>
            </a:extLst>
          </p:cNvPr>
          <p:cNvSpPr/>
          <p:nvPr/>
        </p:nvSpPr>
        <p:spPr>
          <a:xfrm>
            <a:off x="10058916" y="2314354"/>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898989">
              <a:alpha val="30196"/>
            </a:srgbClr>
          </a:solidFill>
          <a:ln w="12700" cap="flat">
            <a:noFill/>
            <a:miter lim="400000"/>
          </a:ln>
          <a:effectLst/>
        </p:spPr>
        <p:txBody>
          <a:bodyPr wrap="square" lIns="0" tIns="0" rIns="0" bIns="0" numCol="1" anchor="ctr">
            <a:noAutofit/>
          </a:bodyPr>
          <a:lstStyle/>
          <a:p>
            <a:endParaRPr sz="2532">
              <a:latin typeface="Lato Light" panose="020F0502020204030203" pitchFamily="34" charset="0"/>
            </a:endParaRPr>
          </a:p>
        </p:txBody>
      </p:sp>
      <p:sp>
        <p:nvSpPr>
          <p:cNvPr id="3" name="TextBox 2">
            <a:extLst>
              <a:ext uri="{FF2B5EF4-FFF2-40B4-BE49-F238E27FC236}">
                <a16:creationId xmlns:a16="http://schemas.microsoft.com/office/drawing/2014/main" id="{ECD11D8D-72FC-4BF6-8722-7AFC97C6F32F}"/>
              </a:ext>
            </a:extLst>
          </p:cNvPr>
          <p:cNvSpPr txBox="1"/>
          <p:nvPr/>
        </p:nvSpPr>
        <p:spPr>
          <a:xfrm>
            <a:off x="838199" y="1690688"/>
            <a:ext cx="6724439" cy="4062651"/>
          </a:xfrm>
          <a:prstGeom prst="rect">
            <a:avLst/>
          </a:prstGeom>
          <a:noFill/>
        </p:spPr>
        <p:txBody>
          <a:bodyPr wrap="square" rtlCol="0">
            <a:spAutoFit/>
          </a:bodyPr>
          <a:lstStyle/>
          <a:p>
            <a:r>
              <a:rPr lang="en-GB" sz="2400" b="1">
                <a:solidFill>
                  <a:schemeClr val="tx2"/>
                </a:solidFill>
              </a:rPr>
              <a:t>Teaching Assistant Level 3</a:t>
            </a:r>
          </a:p>
          <a:p>
            <a:r>
              <a:rPr lang="en-US" b="0" i="0">
                <a:effectLst/>
                <a:latin typeface="Lato" panose="020F0502020204030203" pitchFamily="34" charset="0"/>
              </a:rPr>
              <a:t>The Level 3 Teaching Assistant (TA) programme is ideal for anyone already working in or looking for a career in a teaching support role. </a:t>
            </a:r>
          </a:p>
          <a:p>
            <a:endParaRPr lang="en-US" b="0" i="0">
              <a:effectLst/>
              <a:latin typeface="Lato" panose="020F0502020204030203" pitchFamily="34" charset="0"/>
            </a:endParaRPr>
          </a:p>
          <a:p>
            <a:r>
              <a:rPr lang="en-US" b="0" i="0">
                <a:effectLst/>
                <a:latin typeface="Lato" panose="020F0502020204030203" pitchFamily="34" charset="0"/>
              </a:rPr>
              <a:t>All learners will gain, </a:t>
            </a:r>
            <a:r>
              <a:rPr lang="en-US" b="0" i="1">
                <a:effectLst/>
                <a:latin typeface="Lato" panose="020F0502020204030203" pitchFamily="34" charset="0"/>
              </a:rPr>
              <a:t>as a minimum</a:t>
            </a:r>
            <a:r>
              <a:rPr lang="en-US" b="0" i="0">
                <a:effectLst/>
                <a:latin typeface="Lato" panose="020F0502020204030203" pitchFamily="34" charset="0"/>
              </a:rPr>
              <a:t>, the fundamental knowledge and develop the skills &amp; behaviours required to support teachers to enhance pupil learning either in groups or individually.</a:t>
            </a:r>
          </a:p>
          <a:p>
            <a:endParaRPr lang="en-US" b="0" i="0">
              <a:effectLst/>
              <a:latin typeface="Lato" panose="020F0502020204030203" pitchFamily="34" charset="0"/>
            </a:endParaRPr>
          </a:p>
          <a:p>
            <a:r>
              <a:rPr lang="en-US" b="0" i="0">
                <a:effectLst/>
                <a:latin typeface="Lato" panose="020F0502020204030203" pitchFamily="34" charset="0"/>
              </a:rPr>
              <a:t>Learners will also be able to personalise their pathways based on their choice of specialist area(s). </a:t>
            </a:r>
          </a:p>
          <a:p>
            <a:endParaRPr lang="en-GB">
              <a:ea typeface="Times New Roman" panose="02020603050405020304" pitchFamily="18" charset="0"/>
              <a:cs typeface="Times New Roman" panose="02020603050405020304" pitchFamily="18" charset="0"/>
            </a:endParaRPr>
          </a:p>
          <a:p>
            <a:pPr algn="l"/>
            <a:r>
              <a:rPr lang="en-GB" sz="2000">
                <a:ea typeface="Times New Roman" panose="02020603050405020304" pitchFamily="18" charset="0"/>
                <a:cs typeface="Times New Roman" panose="02020603050405020304" pitchFamily="18" charset="0"/>
              </a:rPr>
              <a:t>The programme lasts for 15 months plus EPA.</a:t>
            </a:r>
          </a:p>
          <a:p>
            <a:pPr algn="l"/>
            <a:endParaRPr lang="en-GB">
              <a:cs typeface="Times New Roman" panose="02020603050405020304" pitchFamily="18" charset="0"/>
            </a:endParaRPr>
          </a:p>
        </p:txBody>
      </p:sp>
      <p:sp>
        <p:nvSpPr>
          <p:cNvPr id="12" name="Title 1">
            <a:extLst>
              <a:ext uri="{FF2B5EF4-FFF2-40B4-BE49-F238E27FC236}">
                <a16:creationId xmlns:a16="http://schemas.microsoft.com/office/drawing/2014/main" id="{C5D32E8F-F65A-4E47-8CE6-D501D6D68DA7}"/>
              </a:ext>
            </a:extLst>
          </p:cNvPr>
          <p:cNvSpPr>
            <a:spLocks noGrp="1"/>
          </p:cNvSpPr>
          <p:nvPr>
            <p:ph type="title"/>
          </p:nvPr>
        </p:nvSpPr>
        <p:spPr>
          <a:xfrm>
            <a:off x="838200" y="365125"/>
            <a:ext cx="10515600" cy="1325563"/>
          </a:xfrm>
        </p:spPr>
        <p:txBody>
          <a:bodyPr/>
          <a:lstStyle/>
          <a:p>
            <a:r>
              <a:rPr lang="en-US"/>
              <a:t>TA Apprenticeship </a:t>
            </a:r>
            <a:r>
              <a:rPr lang="en-US" err="1"/>
              <a:t>programme</a:t>
            </a:r>
            <a:r>
              <a:rPr lang="en-US"/>
              <a:t> overview</a:t>
            </a:r>
          </a:p>
        </p:txBody>
      </p:sp>
    </p:spTree>
    <p:extLst>
      <p:ext uri="{BB962C8B-B14F-4D97-AF65-F5344CB8AC3E}">
        <p14:creationId xmlns:p14="http://schemas.microsoft.com/office/powerpoint/2010/main" val="176057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3FA7-384B-3463-DD51-43A0F9A301B9}"/>
              </a:ext>
            </a:extLst>
          </p:cNvPr>
          <p:cNvSpPr>
            <a:spLocks noGrp="1"/>
          </p:cNvSpPr>
          <p:nvPr>
            <p:ph type="title"/>
          </p:nvPr>
        </p:nvSpPr>
        <p:spPr/>
        <p:txBody>
          <a:bodyPr/>
          <a:lstStyle/>
          <a:p>
            <a:r>
              <a:rPr lang="en-GB">
                <a:ea typeface="Calibri Light"/>
                <a:cs typeface="Calibri Light"/>
              </a:rPr>
              <a:t>What is a teaching assistant?</a:t>
            </a:r>
          </a:p>
        </p:txBody>
      </p:sp>
      <p:sp>
        <p:nvSpPr>
          <p:cNvPr id="3" name="Content Placeholder 2">
            <a:extLst>
              <a:ext uri="{FF2B5EF4-FFF2-40B4-BE49-F238E27FC236}">
                <a16:creationId xmlns:a16="http://schemas.microsoft.com/office/drawing/2014/main" id="{AA1A2089-3365-BE0A-BE5A-3C37F59CF10F}"/>
              </a:ext>
            </a:extLst>
          </p:cNvPr>
          <p:cNvSpPr>
            <a:spLocks noGrp="1"/>
          </p:cNvSpPr>
          <p:nvPr>
            <p:ph idx="1"/>
          </p:nvPr>
        </p:nvSpPr>
        <p:spPr>
          <a:xfrm>
            <a:off x="891363" y="1480068"/>
            <a:ext cx="10019415" cy="5012807"/>
          </a:xfrm>
        </p:spPr>
        <p:txBody>
          <a:bodyPr vert="horz" lIns="91440" tIns="45720" rIns="91440" bIns="45720" rtlCol="0" anchor="t">
            <a:normAutofit/>
          </a:bodyPr>
          <a:lstStyle/>
          <a:p>
            <a:pPr>
              <a:lnSpc>
                <a:spcPct val="130000"/>
              </a:lnSpc>
              <a:spcBef>
                <a:spcPts val="600"/>
              </a:spcBef>
            </a:pPr>
            <a:r>
              <a:rPr lang="en-GB" sz="1600" dirty="0">
                <a:ea typeface="Calibri" panose="020F0502020204030204"/>
                <a:cs typeface="Calibri" panose="020F0502020204030204"/>
              </a:rPr>
              <a:t>The broad purpose is to support the  teacher to enhance learners’ progress and development either in groups or individually. TAs ensure that learners understand their work, know their learning objectives, and display positive learning behaviours in order to make progress. They apply a range of strategies to support learners of different abilities under the professional direction and supervision of a qualified teacher. TAs may support learners with special educational needs and disabilities and learners with social, emotional, and mental health vulnerabilities.</a:t>
            </a:r>
          </a:p>
          <a:p>
            <a:pPr>
              <a:lnSpc>
                <a:spcPct val="130000"/>
              </a:lnSpc>
              <a:spcBef>
                <a:spcPts val="600"/>
              </a:spcBef>
            </a:pPr>
            <a:r>
              <a:rPr lang="en-GB" sz="1600" dirty="0">
                <a:ea typeface="Calibri" panose="020F0502020204030204"/>
                <a:cs typeface="Calibri" panose="020F0502020204030204"/>
              </a:rPr>
              <a:t>They may interact with all learners. This includes but is not limited to high attaining, SEND, EAL, and disadvantaged learners. TAs will also work in partnership with teachers and other professionals within the school and education system, as well as with learners’ parents or carers.</a:t>
            </a:r>
          </a:p>
          <a:p>
            <a:pPr>
              <a:lnSpc>
                <a:spcPct val="130000"/>
              </a:lnSpc>
              <a:spcBef>
                <a:spcPts val="600"/>
              </a:spcBef>
            </a:pPr>
            <a:r>
              <a:rPr lang="en-GB" sz="1600" dirty="0">
                <a:ea typeface="Calibri" panose="020F0502020204030204"/>
                <a:cs typeface="Calibri" panose="020F0502020204030204"/>
              </a:rPr>
              <a:t>They will be responsible for delivering individual and small group teaching and adapting planning under the direction of a teacher; implementing safeguarding policies and safe practice; working effectively with other education professionals; promoting positive learning behaviours; and supporting the development of a safe and stimulating learning environment. They will work within a framework of national legislation regarding safeguarding, and within the policies and procedures of their individual education organisations. </a:t>
            </a:r>
          </a:p>
          <a:p>
            <a:pPr>
              <a:lnSpc>
                <a:spcPct val="130000"/>
              </a:lnSpc>
              <a:spcBef>
                <a:spcPts val="600"/>
              </a:spcBef>
            </a:pPr>
            <a:r>
              <a:rPr lang="en-GB" sz="1500" dirty="0">
                <a:solidFill>
                  <a:srgbClr val="CE0F69"/>
                </a:solidFill>
                <a:ea typeface="Calibri" panose="020F0502020204030204"/>
                <a:cs typeface="Calibri" panose="020F0502020204030204"/>
              </a:rPr>
              <a:t>                                                                                                                                                        </a:t>
            </a:r>
            <a:r>
              <a:rPr lang="en-GB" sz="1400" dirty="0">
                <a:solidFill>
                  <a:srgbClr val="CE0F69"/>
                </a:solidFill>
                <a:ea typeface="Calibri" panose="020F0502020204030204"/>
                <a:cs typeface="Calibri" panose="020F0502020204030204"/>
              </a:rPr>
              <a:t>IfATE May 2023</a:t>
            </a:r>
          </a:p>
        </p:txBody>
      </p:sp>
    </p:spTree>
    <p:extLst>
      <p:ext uri="{BB962C8B-B14F-4D97-AF65-F5344CB8AC3E}">
        <p14:creationId xmlns:p14="http://schemas.microsoft.com/office/powerpoint/2010/main" val="363558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3BB8-5123-4616-AF91-CE0736BF383A}"/>
              </a:ext>
            </a:extLst>
          </p:cNvPr>
          <p:cNvSpPr>
            <a:spLocks noGrp="1"/>
          </p:cNvSpPr>
          <p:nvPr>
            <p:ph type="title"/>
          </p:nvPr>
        </p:nvSpPr>
        <p:spPr>
          <a:xfrm>
            <a:off x="684876" y="320736"/>
            <a:ext cx="10515600" cy="1325563"/>
          </a:xfrm>
        </p:spPr>
        <p:txBody>
          <a:bodyPr/>
          <a:lstStyle/>
          <a:p>
            <a:r>
              <a:rPr lang="en-GB" dirty="0"/>
              <a:t>What is a Teaching Assistant?</a:t>
            </a:r>
          </a:p>
        </p:txBody>
      </p:sp>
      <p:sp>
        <p:nvSpPr>
          <p:cNvPr id="3" name="Content Placeholder 2">
            <a:extLst>
              <a:ext uri="{FF2B5EF4-FFF2-40B4-BE49-F238E27FC236}">
                <a16:creationId xmlns:a16="http://schemas.microsoft.com/office/drawing/2014/main" id="{F901586B-ECAF-4CF6-BE4B-7179312EF3FE}"/>
              </a:ext>
            </a:extLst>
          </p:cNvPr>
          <p:cNvSpPr>
            <a:spLocks noGrp="1"/>
          </p:cNvSpPr>
          <p:nvPr>
            <p:ph idx="1"/>
          </p:nvPr>
        </p:nvSpPr>
        <p:spPr>
          <a:xfrm>
            <a:off x="735821" y="1350129"/>
            <a:ext cx="10973826" cy="4663482"/>
          </a:xfrm>
        </p:spPr>
        <p:txBody>
          <a:bodyPr>
            <a:noAutofit/>
          </a:bodyPr>
          <a:lstStyle/>
          <a:p>
            <a:r>
              <a:rPr lang="en-GB" sz="1400" dirty="0"/>
              <a:t>The roles and responsibilities of teaching assistants are varied and differ between schools, Colleges, Pupil referral units and Special schools;</a:t>
            </a:r>
          </a:p>
          <a:p>
            <a:pPr marL="1371600" lvl="1" indent="-685800">
              <a:lnSpc>
                <a:spcPct val="100000"/>
              </a:lnSpc>
            </a:pPr>
            <a:r>
              <a:rPr lang="en-GB" sz="1400" dirty="0"/>
              <a:t>getting the classroom ready for lessons</a:t>
            </a:r>
          </a:p>
          <a:p>
            <a:pPr marL="1371600" lvl="1" indent="-685800">
              <a:lnSpc>
                <a:spcPct val="100000"/>
              </a:lnSpc>
            </a:pPr>
            <a:r>
              <a:rPr lang="en-GB" sz="1400" dirty="0"/>
              <a:t>listening to children read, reading to them or telling them stories</a:t>
            </a:r>
          </a:p>
          <a:p>
            <a:pPr marL="1371600" lvl="1" indent="-685800">
              <a:lnSpc>
                <a:spcPct val="100000"/>
              </a:lnSpc>
            </a:pPr>
            <a:r>
              <a:rPr lang="en-GB" sz="1400" dirty="0"/>
              <a:t>helping children who need extra support to complete tasks</a:t>
            </a:r>
          </a:p>
          <a:p>
            <a:pPr marL="1371600" lvl="1" indent="-685800">
              <a:lnSpc>
                <a:spcPct val="100000"/>
              </a:lnSpc>
            </a:pPr>
            <a:r>
              <a:rPr lang="en-GB" sz="1400" dirty="0"/>
              <a:t>helping teachers to plan learning activities and complete records</a:t>
            </a:r>
          </a:p>
          <a:p>
            <a:pPr marL="1371600" lvl="1" indent="-685800">
              <a:lnSpc>
                <a:spcPct val="100000"/>
              </a:lnSpc>
            </a:pPr>
            <a:r>
              <a:rPr lang="en-GB" sz="1400" dirty="0"/>
              <a:t>supporting teachers in managing class behaviour</a:t>
            </a:r>
          </a:p>
          <a:p>
            <a:pPr marL="1371600" lvl="1" indent="-685800">
              <a:lnSpc>
                <a:spcPct val="100000"/>
              </a:lnSpc>
            </a:pPr>
            <a:r>
              <a:rPr lang="en-GB" sz="1400" dirty="0"/>
              <a:t>supervising group activities</a:t>
            </a:r>
          </a:p>
          <a:p>
            <a:pPr marL="1371600" lvl="1" indent="-685800">
              <a:lnSpc>
                <a:spcPct val="100000"/>
              </a:lnSpc>
            </a:pPr>
            <a:r>
              <a:rPr lang="en-GB" sz="1400" dirty="0"/>
              <a:t>looking after children who are upset or have had accidents</a:t>
            </a:r>
          </a:p>
          <a:p>
            <a:pPr marL="1371600" lvl="1" indent="-685800">
              <a:lnSpc>
                <a:spcPct val="100000"/>
              </a:lnSpc>
            </a:pPr>
            <a:r>
              <a:rPr lang="en-GB" sz="1400" dirty="0"/>
              <a:t>clearing away materials and equipment after lessons</a:t>
            </a:r>
          </a:p>
          <a:p>
            <a:pPr marL="1371600" lvl="1" indent="-685800">
              <a:lnSpc>
                <a:spcPct val="100000"/>
              </a:lnSpc>
            </a:pPr>
            <a:r>
              <a:rPr lang="en-GB" sz="1400" dirty="0"/>
              <a:t>helping with outings and sports events</a:t>
            </a:r>
          </a:p>
          <a:p>
            <a:pPr marL="1371600" lvl="1" indent="-685800">
              <a:lnSpc>
                <a:spcPct val="100000"/>
              </a:lnSpc>
            </a:pPr>
            <a:r>
              <a:rPr lang="en-GB" sz="1400" dirty="0"/>
              <a:t>taking part in training</a:t>
            </a:r>
          </a:p>
          <a:p>
            <a:pPr marL="1371600" lvl="1" indent="-685800">
              <a:lnSpc>
                <a:spcPct val="100000"/>
              </a:lnSpc>
            </a:pPr>
            <a:r>
              <a:rPr lang="en-GB" sz="1400" dirty="0"/>
              <a:t>carrying out administrative tasks</a:t>
            </a:r>
          </a:p>
          <a:p>
            <a:r>
              <a:rPr lang="en-GB" sz="1400" dirty="0"/>
              <a:t>To support pupils with particular individual needs, some TAs work one-to-one, while others work in small groups. Many schools employ teaching assistants with particular specialisms, including literacy, numeracy, special educational needs (SEN), music and creative arts. </a:t>
            </a:r>
          </a:p>
          <a:p>
            <a:r>
              <a:rPr lang="en-GB" sz="1400" dirty="0"/>
              <a:t>Experienced and specially-trained teaching assistants can be expected to supervise a class for a teacher who is off sick or undertaking training. While every class must be allocated a qualified teacher, higher level teaching assistants (HLTAs) would be expected occasionally to lead a lesson. (http://www.skillsforschools.org.uk/about-us/)</a:t>
            </a:r>
          </a:p>
        </p:txBody>
      </p:sp>
    </p:spTree>
    <p:extLst>
      <p:ext uri="{BB962C8B-B14F-4D97-AF65-F5344CB8AC3E}">
        <p14:creationId xmlns:p14="http://schemas.microsoft.com/office/powerpoint/2010/main" val="1821107214"/>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021.potx" id="{B0D4E6B0-A4C7-4C4A-B0A2-71E096988CA7}" vid="{2826DCC8-0CE6-4600-A714-562B0B9E7CD0}"/>
    </a:ext>
  </a:extLst>
</a:theme>
</file>

<file path=ppt/theme/theme2.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DF5FEC382A2F4E84AACF2E25ADAFA2" ma:contentTypeVersion="2" ma:contentTypeDescription="Create a new document." ma:contentTypeScope="" ma:versionID="bef7f4bca7bac54b95c397e7e8b3a554">
  <xsd:schema xmlns:xsd="http://www.w3.org/2001/XMLSchema" xmlns:xs="http://www.w3.org/2001/XMLSchema" xmlns:p="http://schemas.microsoft.com/office/2006/metadata/properties" xmlns:ns2="4333e0f0-56dc-4a92-ae1f-e542ac891e5c" targetNamespace="http://schemas.microsoft.com/office/2006/metadata/properties" ma:root="true" ma:fieldsID="e681dd6556e1d439ab1881338ff42279" ns2:_="">
    <xsd:import namespace="4333e0f0-56dc-4a92-ae1f-e542ac891e5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e0f0-56dc-4a92-ae1f-e542ac891e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1B4B28-5285-45DD-9734-C9D76A1E24E8}">
  <ds:schemaRefs>
    <ds:schemaRef ds:uri="http://schemas.microsoft.com/sharepoint/v3/contenttype/forms"/>
  </ds:schemaRefs>
</ds:datastoreItem>
</file>

<file path=customXml/itemProps2.xml><?xml version="1.0" encoding="utf-8"?>
<ds:datastoreItem xmlns:ds="http://schemas.openxmlformats.org/officeDocument/2006/customXml" ds:itemID="{67E83C82-E556-421E-8D54-D9B2CBF97007}">
  <ds:schemaRefs>
    <ds:schemaRef ds:uri="4333e0f0-56dc-4a92-ae1f-e542ac891e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BEA6BB-4D4B-44BB-AACC-53A11CA7A300}">
  <ds:schemaRefs>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http://purl.org/dc/terms/"/>
    <ds:schemaRef ds:uri="4333e0f0-56dc-4a92-ae1f-e542ac891e5c"/>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BPN Powerpoint template 2021</Template>
  <TotalTime>2</TotalTime>
  <Words>3029</Words>
  <Application>Microsoft Office PowerPoint</Application>
  <PresentationFormat>Widescreen</PresentationFormat>
  <Paragraphs>270</Paragraphs>
  <Slides>32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GDS Transport</vt:lpstr>
      <vt:lpstr>Lato</vt:lpstr>
      <vt:lpstr>Lato Light</vt:lpstr>
      <vt:lpstr>Poppins</vt:lpstr>
      <vt:lpstr>Office Theme</vt:lpstr>
      <vt:lpstr>Office Theme</vt:lpstr>
      <vt:lpstr>Introduction to Teaching Assistant and Postgraduate Teaching Apprenticeships</vt:lpstr>
      <vt:lpstr>PowerPoint Presentation</vt:lpstr>
      <vt:lpstr>Introduction</vt:lpstr>
      <vt:lpstr>Employer engagement </vt:lpstr>
      <vt:lpstr>Off the job training (OTJT) is…</vt:lpstr>
      <vt:lpstr>Examples of Off the Job Training</vt:lpstr>
      <vt:lpstr>TA Apprenticeship programme overview</vt:lpstr>
      <vt:lpstr>What is a teaching assistant?</vt:lpstr>
      <vt:lpstr>What is a Teaching Assistant?</vt:lpstr>
      <vt:lpstr>What is a teaching assistant?</vt:lpstr>
      <vt:lpstr>Potential to impact on outcomes through…</vt:lpstr>
      <vt:lpstr>Who is a TA apprenticeship for?</vt:lpstr>
      <vt:lpstr>Key dates and delivery</vt:lpstr>
      <vt:lpstr>Why choose Best Practice Network?</vt:lpstr>
      <vt:lpstr>Developing a specialist area</vt:lpstr>
      <vt:lpstr>Bud is our end-to-end system which is used for on boarding applicants, recording all activities on programme, recording Review meetings with both learner and employer, administering accounts, reporting on data and metrics and generating all funding information for sharing monthly with the government.  Canvas is used as a library where we share additional resources</vt:lpstr>
      <vt:lpstr>PowerPoint Presentation</vt:lpstr>
      <vt:lpstr>Progression Routes</vt:lpstr>
      <vt:lpstr>PowerPoint Presentation</vt:lpstr>
      <vt:lpstr>PowerPoint Presentation</vt:lpstr>
      <vt:lpstr>Curriculum Intent, Implementation &amp; Impact </vt:lpstr>
      <vt:lpstr>Primary ITT Curriculum  </vt:lpstr>
      <vt:lpstr>Primary ITT Placements</vt:lpstr>
      <vt:lpstr>Who cannot be an apprentice?</vt:lpstr>
      <vt:lpstr>BPN supporting you to recruit an apprentice  </vt:lpstr>
      <vt:lpstr>PowerPoint Presentation</vt:lpstr>
      <vt:lpstr>Funding</vt:lpstr>
      <vt:lpstr>Apprenticeship Service Account</vt:lpstr>
      <vt:lpstr>Links</vt:lpstr>
      <vt:lpstr>Pay rates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Teaching Assistant and Post Graduate Teaching Apprenticeships</dc:title>
  <dc:creator>Tracy Clement</dc:creator>
  <cp:lastModifiedBy>Dean Boyce</cp:lastModifiedBy>
  <cp:revision>2</cp:revision>
  <dcterms:created xsi:type="dcterms:W3CDTF">2023-06-16T09:12:20Z</dcterms:created>
  <dcterms:modified xsi:type="dcterms:W3CDTF">2023-07-06T14:08:08Z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0x010100C9DF5FEC382A2F4E84AACF2E25ADAFA2</vt:lpwstr>
  </property>
</Properties>
</file>